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300" r:id="rId4"/>
    <p:sldId id="303" r:id="rId5"/>
    <p:sldId id="274" r:id="rId6"/>
    <p:sldId id="278" r:id="rId7"/>
    <p:sldId id="279" r:id="rId8"/>
    <p:sldId id="304" r:id="rId9"/>
    <p:sldId id="281" r:id="rId10"/>
    <p:sldId id="280" r:id="rId11"/>
    <p:sldId id="282" r:id="rId12"/>
    <p:sldId id="266" r:id="rId13"/>
    <p:sldId id="296" r:id="rId14"/>
    <p:sldId id="283" r:id="rId15"/>
    <p:sldId id="299" r:id="rId16"/>
    <p:sldId id="297" r:id="rId17"/>
    <p:sldId id="298" r:id="rId18"/>
    <p:sldId id="302" r:id="rId19"/>
    <p:sldId id="269" r:id="rId20"/>
    <p:sldId id="271" r:id="rId21"/>
    <p:sldId id="272" r:id="rId22"/>
    <p:sldId id="273" r:id="rId23"/>
    <p:sldId id="292" r:id="rId24"/>
    <p:sldId id="293" r:id="rId25"/>
    <p:sldId id="294" r:id="rId26"/>
    <p:sldId id="295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7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w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574BB-88F4-4ECE-BB2C-533840C939DE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9F42F-7155-4902-B6FF-A8E0E7F6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30889-4CF5-4572-AE3B-FFBAC14D5CB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1F6F6-5DA9-411F-84B8-5BD60A54E5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51204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DDE-124D-4ED4-B1C4-141DF6FC963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1F9-3A35-4441-B0EE-63CA857C7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DDE-124D-4ED4-B1C4-141DF6FC963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1F9-3A35-4441-B0EE-63CA857C7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DDE-124D-4ED4-B1C4-141DF6FC963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1F9-3A35-4441-B0EE-63CA857C7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75CB-AB9B-45BD-AE46-2F6ED93930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B833-1011-4CB9-99A9-870BD6146A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79F5-AC04-4D78-8570-84923DA4E2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DDE-124D-4ED4-B1C4-141DF6FC963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1F9-3A35-4441-B0EE-63CA857C7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DDE-124D-4ED4-B1C4-141DF6FC963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1F9-3A35-4441-B0EE-63CA857C7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DDE-124D-4ED4-B1C4-141DF6FC963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1F9-3A35-4441-B0EE-63CA857C7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DDE-124D-4ED4-B1C4-141DF6FC963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1F9-3A35-4441-B0EE-63CA857C7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DDE-124D-4ED4-B1C4-141DF6FC963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1F9-3A35-4441-B0EE-63CA857C7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DDE-124D-4ED4-B1C4-141DF6FC963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1F9-3A35-4441-B0EE-63CA857C7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DDE-124D-4ED4-B1C4-141DF6FC963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1F9-3A35-4441-B0EE-63CA857C7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DDE-124D-4ED4-B1C4-141DF6FC963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1F9-3A35-4441-B0EE-63CA857C7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A4DDE-124D-4ED4-B1C4-141DF6FC963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D1F9-3A35-4441-B0EE-63CA857C7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hyperlink" Target="http://dx.doi.org/10.1088/1748-9326/3/4/045006" TargetMode="External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On or in?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Where does atmospheric ice chemistry occur?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602" name="Picture 2" descr="C:\Documents and Settings\James Donaldson\Desktop\sumi sai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3245433" cy="2432944"/>
          </a:xfrm>
          <a:prstGeom prst="rect">
            <a:avLst/>
          </a:prstGeom>
          <a:noFill/>
        </p:spPr>
      </p:pic>
      <p:pic>
        <p:nvPicPr>
          <p:cNvPr id="25603" name="Picture 3" descr="C:\Documents and Settings\James Donaldson\Desktop\pictures\more fleur du lac\tara 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2952328" cy="26928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5157192"/>
            <a:ext cx="2008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Tara </a:t>
            </a:r>
            <a:r>
              <a:rPr lang="en-US" sz="3200" dirty="0" err="1" smtClean="0"/>
              <a:t>Kahan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5013176"/>
            <a:ext cx="201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Sumi</a:t>
            </a:r>
            <a:r>
              <a:rPr lang="en-US" sz="3200" dirty="0" smtClean="0"/>
              <a:t> Wren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5650532" cy="4896842"/>
            <a:chOff x="1" y="164"/>
            <a:chExt cx="2743" cy="2314"/>
          </a:xfrm>
        </p:grpSpPr>
        <p:graphicFrame>
          <p:nvGraphicFramePr>
            <p:cNvPr id="11" name="Object 6"/>
            <p:cNvGraphicFramePr>
              <a:graphicFrameLocks noChangeAspect="1"/>
            </p:cNvGraphicFramePr>
            <p:nvPr/>
          </p:nvGraphicFramePr>
          <p:xfrm>
            <a:off x="1" y="164"/>
            <a:ext cx="2743" cy="2314"/>
          </p:xfrm>
          <a:graphic>
            <a:graphicData uri="http://schemas.openxmlformats.org/presentationml/2006/ole">
              <p:oleObj spid="_x0000_s48130" name="SPW 11.0 Graph" r:id="rId3" imgW="5394960" imgH="4227840" progId="SigmaPlotGraphicObject.10">
                <p:embed/>
              </p:oleObj>
            </a:graphicData>
          </a:graphic>
        </p:graphicFrame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647" y="743"/>
              <a:ext cx="8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CA" sz="1200" smtClean="0">
                  <a:solidFill>
                    <a:srgbClr val="0000FF"/>
                  </a:solidFill>
                </a:rPr>
                <a:t>Aqueous solution</a:t>
              </a: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871" y="1831"/>
              <a:ext cx="629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CA" sz="1200" dirty="0" smtClean="0">
                  <a:solidFill>
                    <a:srgbClr val="009900"/>
                  </a:solidFill>
                </a:rPr>
                <a:t>Ice cubes</a:t>
              </a: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111" y="876"/>
              <a:ext cx="0" cy="26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 flipV="1">
              <a:off x="2111" y="1499"/>
              <a:ext cx="42" cy="356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543" y="2001"/>
              <a:ext cx="8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CA" sz="1200" dirty="0" smtClean="0">
                  <a:solidFill>
                    <a:srgbClr val="660033"/>
                  </a:solidFill>
                </a:rPr>
                <a:t>Ice granules</a:t>
              </a: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930" y="1989"/>
              <a:ext cx="337" cy="44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85" y="164"/>
              <a:ext cx="208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CA" sz="1300" b="1" smtClean="0">
                  <a:solidFill>
                    <a:srgbClr val="000000"/>
                  </a:solidFill>
                </a:rPr>
                <a:t>Anthracene photolysis in bulk samples</a:t>
              </a:r>
            </a:p>
          </p:txBody>
        </p:sp>
      </p:grpSp>
      <p:graphicFrame>
        <p:nvGraphicFramePr>
          <p:cNvPr id="13" name="Group 41"/>
          <p:cNvGraphicFramePr>
            <a:graphicFrameLocks/>
          </p:cNvGraphicFramePr>
          <p:nvPr/>
        </p:nvGraphicFramePr>
        <p:xfrm>
          <a:off x="4644008" y="3861048"/>
          <a:ext cx="3754438" cy="2298702"/>
        </p:xfrm>
        <a:graphic>
          <a:graphicData uri="http://schemas.openxmlformats.org/drawingml/2006/table">
            <a:tbl>
              <a:tblPr/>
              <a:tblGrid>
                <a:gridCol w="1878013"/>
                <a:gridCol w="1876425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kumimoji="0" lang="en-CA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 </a:t>
                      </a:r>
                      <a:r>
                        <a:rPr kumimoji="0" lang="en-C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(10</a:t>
                      </a:r>
                      <a:r>
                        <a:rPr kumimoji="0" lang="en-CA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r>
                        <a:rPr kumimoji="0" lang="en-C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r>
                        <a:rPr kumimoji="0" lang="en-CA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kumimoji="0" lang="en-C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Bulk 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 </a:t>
                      </a:r>
                      <a:r>
                        <a:rPr kumimoji="0" lang="en-C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 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Air-water interface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0.17 </a:t>
                      </a:r>
                      <a:r>
                        <a:rPr kumimoji="0" lang="en-C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 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Ice cube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 </a:t>
                      </a:r>
                      <a:r>
                        <a:rPr kumimoji="0" lang="en-C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 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Ice granule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1.0  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Air-ice interface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1.04 </a:t>
                      </a:r>
                      <a:r>
                        <a:rPr kumimoji="0" lang="en-C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 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483768" y="6237312"/>
            <a:ext cx="5979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T. F.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al, </a:t>
            </a:r>
            <a:r>
              <a:rPr kumimoji="0" lang="en-C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Environ. Sci. Technol</a:t>
            </a:r>
            <a:r>
              <a:rPr kumimoji="0" lang="en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en-C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44</a:t>
            </a:r>
            <a:r>
              <a:rPr kumimoji="0" lang="en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1303-1306 (2010)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928938" y="2357438"/>
          <a:ext cx="6215062" cy="4500562"/>
        </p:xfrm>
        <a:graphic>
          <a:graphicData uri="http://schemas.openxmlformats.org/presentationml/2006/ole">
            <p:oleObj spid="_x0000_s49154" name="SPW 11.0 Graph" r:id="rId4" imgW="6537960" imgH="4522320" progId="SigmaPlotGraphicObject.10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4070350" y="3084513"/>
            <a:ext cx="839788" cy="2301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0175" y="5643563"/>
            <a:ext cx="180975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1625" y="5514975"/>
            <a:ext cx="180975" cy="1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93000" y="5067300"/>
            <a:ext cx="179388" cy="1087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987675" y="2357438"/>
          <a:ext cx="5929313" cy="4500562"/>
        </p:xfrm>
        <a:graphic>
          <a:graphicData uri="http://schemas.openxmlformats.org/presentationml/2006/ole">
            <p:oleObj spid="_x0000_s49155" name="SPW 11.0 Graph" r:id="rId5" imgW="5322600" imgH="4269240" progId="SigmaPlotGraphicObject.10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786438" y="285750"/>
          <a:ext cx="2978150" cy="1428750"/>
        </p:xfrm>
        <a:graphic>
          <a:graphicData uri="http://schemas.openxmlformats.org/presentationml/2006/ole">
            <p:oleObj spid="_x0000_s49156" name="CS ChemDraw Drawing" r:id="rId6" imgW="2825280" imgH="1287000" progId="">
              <p:embed/>
            </p:oleObj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43563" y="2500313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>
                <a:solidFill>
                  <a:srgbClr val="0000FF"/>
                </a:solidFill>
                <a:latin typeface="Calibri" pitchFamily="34" charset="0"/>
              </a:rPr>
              <a:t>In aqueous solution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715125" y="4071938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>
                <a:solidFill>
                  <a:srgbClr val="FF0000"/>
                </a:solidFill>
                <a:latin typeface="Calibri" pitchFamily="34" charset="0"/>
              </a:rPr>
              <a:t>On ice</a:t>
            </a:r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0" y="0"/>
            <a:ext cx="65309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A photolysis rate enhancement is observed </a:t>
            </a:r>
          </a:p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for harmine on the ice surface as well.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7188" y="1428750"/>
            <a:ext cx="6864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But on frozen salt solutions the rate reverts to</a:t>
            </a:r>
          </a:p>
          <a:p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that seen on the water surface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2857500"/>
            <a:ext cx="35766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Calibri" pitchFamily="34" charset="0"/>
              </a:rPr>
              <a:t>Exclusion of salts</a:t>
            </a:r>
          </a:p>
          <a:p>
            <a:r>
              <a:rPr lang="en-US" sz="2800">
                <a:solidFill>
                  <a:srgbClr val="7030A0"/>
                </a:solidFill>
                <a:latin typeface="Calibri" pitchFamily="34" charset="0"/>
              </a:rPr>
              <a:t>during freezing creates</a:t>
            </a:r>
          </a:p>
          <a:p>
            <a:r>
              <a:rPr lang="en-US" sz="2800">
                <a:solidFill>
                  <a:srgbClr val="7030A0"/>
                </a:solidFill>
                <a:latin typeface="Calibri" pitchFamily="34" charset="0"/>
              </a:rPr>
              <a:t>an aqueous  brine</a:t>
            </a:r>
          </a:p>
          <a:p>
            <a:r>
              <a:rPr lang="en-US" sz="2800">
                <a:solidFill>
                  <a:srgbClr val="7030A0"/>
                </a:solidFill>
                <a:latin typeface="Calibri" pitchFamily="34" charset="0"/>
              </a:rPr>
              <a:t>layer at the surface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682522" y="2636912"/>
            <a:ext cx="44614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T.F.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Kahan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al.,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Atmos. Chem. Phys</a:t>
            </a:r>
            <a:r>
              <a:rPr kumimoji="0" lang="en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en-C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en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10917-10922 (2010).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5" grpId="0"/>
      <p:bldP spid="16" grpId="0"/>
      <p:bldP spid="491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 2: oxidation at the air-ice interface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971600" y="1052736"/>
            <a:ext cx="6696075" cy="4999037"/>
            <a:chOff x="1116013" y="1484313"/>
            <a:chExt cx="6696075" cy="4999037"/>
          </a:xfrm>
        </p:grpSpPr>
        <p:pic>
          <p:nvPicPr>
            <p:cNvPr id="5" name="Picture 9" descr="frozen rates B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6013" y="1484313"/>
              <a:ext cx="6696075" cy="4999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211960" y="5157192"/>
              <a:ext cx="23365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1D06C4"/>
                  </a:solidFill>
                </a:rPr>
                <a:t>Water surface result</a:t>
              </a:r>
              <a:endParaRPr lang="en-US" sz="2000" b="1" dirty="0">
                <a:solidFill>
                  <a:srgbClr val="1D06C4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15816" y="1628800"/>
              <a:ext cx="2933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Kinetics of O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(g) + Br</a:t>
              </a:r>
              <a:r>
                <a:rPr lang="en-US" sz="2400" baseline="30000" dirty="0" smtClean="0">
                  <a:latin typeface="Symbol" pitchFamily="18" charset="2"/>
                </a:rPr>
                <a:t>-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979712" y="6021288"/>
            <a:ext cx="5320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S. N. Wren et al.,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J.  </a:t>
            </a:r>
            <a:r>
              <a:rPr kumimoji="0" lang="en-C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Geophys</a:t>
            </a:r>
            <a:r>
              <a:rPr kumimoji="0" lang="en-C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Res.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Article Number: D16309 (2010).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est"/>
          <p:cNvPicPr>
            <a:picLocks noChangeAspect="1" noChangeArrowheads="1"/>
          </p:cNvPicPr>
          <p:nvPr/>
        </p:nvPicPr>
        <p:blipFill>
          <a:blip r:embed="rId3" cstate="print">
            <a:lum bright="54000" contrast="-7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81000" y="2438400"/>
            <a:ext cx="3429000" cy="3124200"/>
            <a:chOff x="4876800" y="2943111"/>
            <a:chExt cx="3962400" cy="3533889"/>
          </a:xfrm>
        </p:grpSpPr>
        <p:sp>
          <p:nvSpPr>
            <p:cNvPr id="4" name="Rectangle 3"/>
            <p:cNvSpPr/>
            <p:nvPr/>
          </p:nvSpPr>
          <p:spPr>
            <a:xfrm>
              <a:off x="4876800" y="3580576"/>
              <a:ext cx="3962400" cy="28964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76800" y="2971842"/>
              <a:ext cx="3962400" cy="6859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rot="19882017">
              <a:off x="5096933" y="5478605"/>
              <a:ext cx="1065813" cy="554864"/>
            </a:xfrm>
            <a:custGeom>
              <a:avLst/>
              <a:gdLst>
                <a:gd name="connsiteX0" fmla="*/ 1048684 w 1065013"/>
                <a:gd name="connsiteY0" fmla="*/ 16329 h 555172"/>
                <a:gd name="connsiteX1" fmla="*/ 1048684 w 1065013"/>
                <a:gd name="connsiteY1" fmla="*/ 16329 h 555172"/>
                <a:gd name="connsiteX2" fmla="*/ 885399 w 1065013"/>
                <a:gd name="connsiteY2" fmla="*/ 0 h 555172"/>
                <a:gd name="connsiteX3" fmla="*/ 607813 w 1065013"/>
                <a:gd name="connsiteY3" fmla="*/ 32657 h 555172"/>
                <a:gd name="connsiteX4" fmla="*/ 558827 w 1065013"/>
                <a:gd name="connsiteY4" fmla="*/ 65314 h 555172"/>
                <a:gd name="connsiteX5" fmla="*/ 526170 w 1065013"/>
                <a:gd name="connsiteY5" fmla="*/ 97972 h 555172"/>
                <a:gd name="connsiteX6" fmla="*/ 428199 w 1065013"/>
                <a:gd name="connsiteY6" fmla="*/ 163286 h 555172"/>
                <a:gd name="connsiteX7" fmla="*/ 166941 w 1065013"/>
                <a:gd name="connsiteY7" fmla="*/ 212272 h 555172"/>
                <a:gd name="connsiteX8" fmla="*/ 36313 w 1065013"/>
                <a:gd name="connsiteY8" fmla="*/ 228600 h 555172"/>
                <a:gd name="connsiteX9" fmla="*/ 3656 w 1065013"/>
                <a:gd name="connsiteY9" fmla="*/ 277586 h 555172"/>
                <a:gd name="connsiteX10" fmla="*/ 19984 w 1065013"/>
                <a:gd name="connsiteY10" fmla="*/ 375557 h 555172"/>
                <a:gd name="connsiteX11" fmla="*/ 150613 w 1065013"/>
                <a:gd name="connsiteY11" fmla="*/ 506186 h 555172"/>
                <a:gd name="connsiteX12" fmla="*/ 199599 w 1065013"/>
                <a:gd name="connsiteY12" fmla="*/ 522514 h 555172"/>
                <a:gd name="connsiteX13" fmla="*/ 232256 w 1065013"/>
                <a:gd name="connsiteY13" fmla="*/ 555172 h 555172"/>
                <a:gd name="connsiteX14" fmla="*/ 411870 w 1065013"/>
                <a:gd name="connsiteY14" fmla="*/ 489857 h 555172"/>
                <a:gd name="connsiteX15" fmla="*/ 428199 w 1065013"/>
                <a:gd name="connsiteY15" fmla="*/ 424543 h 555172"/>
                <a:gd name="connsiteX16" fmla="*/ 526170 w 1065013"/>
                <a:gd name="connsiteY16" fmla="*/ 391886 h 555172"/>
                <a:gd name="connsiteX17" fmla="*/ 591484 w 1065013"/>
                <a:gd name="connsiteY17" fmla="*/ 408214 h 555172"/>
                <a:gd name="connsiteX18" fmla="*/ 656799 w 1065013"/>
                <a:gd name="connsiteY18" fmla="*/ 440872 h 555172"/>
                <a:gd name="connsiteX19" fmla="*/ 705784 w 1065013"/>
                <a:gd name="connsiteY19" fmla="*/ 457200 h 555172"/>
                <a:gd name="connsiteX20" fmla="*/ 918056 w 1065013"/>
                <a:gd name="connsiteY20" fmla="*/ 473529 h 555172"/>
                <a:gd name="connsiteX21" fmla="*/ 950713 w 1065013"/>
                <a:gd name="connsiteY21" fmla="*/ 424543 h 555172"/>
                <a:gd name="connsiteX22" fmla="*/ 967041 w 1065013"/>
                <a:gd name="connsiteY22" fmla="*/ 375557 h 555172"/>
                <a:gd name="connsiteX23" fmla="*/ 999699 w 1065013"/>
                <a:gd name="connsiteY23" fmla="*/ 212272 h 555172"/>
                <a:gd name="connsiteX24" fmla="*/ 1032356 w 1065013"/>
                <a:gd name="connsiteY24" fmla="*/ 179614 h 555172"/>
                <a:gd name="connsiteX25" fmla="*/ 1065013 w 1065013"/>
                <a:gd name="connsiteY25" fmla="*/ 130629 h 555172"/>
                <a:gd name="connsiteX26" fmla="*/ 1048684 w 1065013"/>
                <a:gd name="connsiteY26" fmla="*/ 16329 h 5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5013" h="555172">
                  <a:moveTo>
                    <a:pt x="1048684" y="16329"/>
                  </a:moveTo>
                  <a:lnTo>
                    <a:pt x="1048684" y="16329"/>
                  </a:lnTo>
                  <a:cubicBezTo>
                    <a:pt x="994256" y="10886"/>
                    <a:pt x="940099" y="0"/>
                    <a:pt x="885399" y="0"/>
                  </a:cubicBezTo>
                  <a:cubicBezTo>
                    <a:pt x="722955" y="0"/>
                    <a:pt x="719142" y="4826"/>
                    <a:pt x="607813" y="32657"/>
                  </a:cubicBezTo>
                  <a:cubicBezTo>
                    <a:pt x="591484" y="43543"/>
                    <a:pt x="574151" y="53055"/>
                    <a:pt x="558827" y="65314"/>
                  </a:cubicBezTo>
                  <a:cubicBezTo>
                    <a:pt x="546806" y="74931"/>
                    <a:pt x="538486" y="88735"/>
                    <a:pt x="526170" y="97972"/>
                  </a:cubicBezTo>
                  <a:cubicBezTo>
                    <a:pt x="494771" y="121521"/>
                    <a:pt x="460856" y="141515"/>
                    <a:pt x="428199" y="163286"/>
                  </a:cubicBezTo>
                  <a:cubicBezTo>
                    <a:pt x="365768" y="204907"/>
                    <a:pt x="225545" y="205760"/>
                    <a:pt x="166941" y="212272"/>
                  </a:cubicBezTo>
                  <a:cubicBezTo>
                    <a:pt x="123328" y="217118"/>
                    <a:pt x="79856" y="223157"/>
                    <a:pt x="36313" y="228600"/>
                  </a:cubicBezTo>
                  <a:cubicBezTo>
                    <a:pt x="25427" y="244929"/>
                    <a:pt x="5823" y="258081"/>
                    <a:pt x="3656" y="277586"/>
                  </a:cubicBezTo>
                  <a:cubicBezTo>
                    <a:pt x="0" y="310491"/>
                    <a:pt x="7250" y="344996"/>
                    <a:pt x="19984" y="375557"/>
                  </a:cubicBezTo>
                  <a:cubicBezTo>
                    <a:pt x="56952" y="464280"/>
                    <a:pt x="76147" y="474272"/>
                    <a:pt x="150613" y="506186"/>
                  </a:cubicBezTo>
                  <a:cubicBezTo>
                    <a:pt x="166433" y="512966"/>
                    <a:pt x="183270" y="517071"/>
                    <a:pt x="199599" y="522514"/>
                  </a:cubicBezTo>
                  <a:cubicBezTo>
                    <a:pt x="210485" y="533400"/>
                    <a:pt x="216861" y="555172"/>
                    <a:pt x="232256" y="555172"/>
                  </a:cubicBezTo>
                  <a:cubicBezTo>
                    <a:pt x="325795" y="555172"/>
                    <a:pt x="350080" y="531050"/>
                    <a:pt x="411870" y="489857"/>
                  </a:cubicBezTo>
                  <a:cubicBezTo>
                    <a:pt x="417313" y="468086"/>
                    <a:pt x="411160" y="439148"/>
                    <a:pt x="428199" y="424543"/>
                  </a:cubicBezTo>
                  <a:cubicBezTo>
                    <a:pt x="454335" y="402141"/>
                    <a:pt x="526170" y="391886"/>
                    <a:pt x="526170" y="391886"/>
                  </a:cubicBezTo>
                  <a:cubicBezTo>
                    <a:pt x="547941" y="397329"/>
                    <a:pt x="570472" y="400334"/>
                    <a:pt x="591484" y="408214"/>
                  </a:cubicBezTo>
                  <a:cubicBezTo>
                    <a:pt x="614276" y="416761"/>
                    <a:pt x="634426" y="431283"/>
                    <a:pt x="656799" y="440872"/>
                  </a:cubicBezTo>
                  <a:cubicBezTo>
                    <a:pt x="672619" y="447652"/>
                    <a:pt x="689456" y="451757"/>
                    <a:pt x="705784" y="457200"/>
                  </a:cubicBezTo>
                  <a:cubicBezTo>
                    <a:pt x="784979" y="509996"/>
                    <a:pt x="777900" y="520247"/>
                    <a:pt x="918056" y="473529"/>
                  </a:cubicBezTo>
                  <a:cubicBezTo>
                    <a:pt x="936673" y="467323"/>
                    <a:pt x="939827" y="440872"/>
                    <a:pt x="950713" y="424543"/>
                  </a:cubicBezTo>
                  <a:cubicBezTo>
                    <a:pt x="956156" y="408214"/>
                    <a:pt x="963665" y="392435"/>
                    <a:pt x="967041" y="375557"/>
                  </a:cubicBezTo>
                  <a:cubicBezTo>
                    <a:pt x="971572" y="352903"/>
                    <a:pt x="977564" y="249164"/>
                    <a:pt x="999699" y="212272"/>
                  </a:cubicBezTo>
                  <a:cubicBezTo>
                    <a:pt x="1007620" y="199071"/>
                    <a:pt x="1022739" y="191635"/>
                    <a:pt x="1032356" y="179614"/>
                  </a:cubicBezTo>
                  <a:cubicBezTo>
                    <a:pt x="1044615" y="164290"/>
                    <a:pt x="1054127" y="146957"/>
                    <a:pt x="1065013" y="130629"/>
                  </a:cubicBezTo>
                  <a:cubicBezTo>
                    <a:pt x="1044835" y="70097"/>
                    <a:pt x="1051406" y="35379"/>
                    <a:pt x="1048684" y="163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3285270">
              <a:off x="7657390" y="4890053"/>
              <a:ext cx="1064836" cy="554002"/>
            </a:xfrm>
            <a:custGeom>
              <a:avLst/>
              <a:gdLst>
                <a:gd name="connsiteX0" fmla="*/ 1048684 w 1065013"/>
                <a:gd name="connsiteY0" fmla="*/ 16329 h 555172"/>
                <a:gd name="connsiteX1" fmla="*/ 1048684 w 1065013"/>
                <a:gd name="connsiteY1" fmla="*/ 16329 h 555172"/>
                <a:gd name="connsiteX2" fmla="*/ 885399 w 1065013"/>
                <a:gd name="connsiteY2" fmla="*/ 0 h 555172"/>
                <a:gd name="connsiteX3" fmla="*/ 607813 w 1065013"/>
                <a:gd name="connsiteY3" fmla="*/ 32657 h 555172"/>
                <a:gd name="connsiteX4" fmla="*/ 558827 w 1065013"/>
                <a:gd name="connsiteY4" fmla="*/ 65314 h 555172"/>
                <a:gd name="connsiteX5" fmla="*/ 526170 w 1065013"/>
                <a:gd name="connsiteY5" fmla="*/ 97972 h 555172"/>
                <a:gd name="connsiteX6" fmla="*/ 428199 w 1065013"/>
                <a:gd name="connsiteY6" fmla="*/ 163286 h 555172"/>
                <a:gd name="connsiteX7" fmla="*/ 166941 w 1065013"/>
                <a:gd name="connsiteY7" fmla="*/ 212272 h 555172"/>
                <a:gd name="connsiteX8" fmla="*/ 36313 w 1065013"/>
                <a:gd name="connsiteY8" fmla="*/ 228600 h 555172"/>
                <a:gd name="connsiteX9" fmla="*/ 3656 w 1065013"/>
                <a:gd name="connsiteY9" fmla="*/ 277586 h 555172"/>
                <a:gd name="connsiteX10" fmla="*/ 19984 w 1065013"/>
                <a:gd name="connsiteY10" fmla="*/ 375557 h 555172"/>
                <a:gd name="connsiteX11" fmla="*/ 150613 w 1065013"/>
                <a:gd name="connsiteY11" fmla="*/ 506186 h 555172"/>
                <a:gd name="connsiteX12" fmla="*/ 199599 w 1065013"/>
                <a:gd name="connsiteY12" fmla="*/ 522514 h 555172"/>
                <a:gd name="connsiteX13" fmla="*/ 232256 w 1065013"/>
                <a:gd name="connsiteY13" fmla="*/ 555172 h 555172"/>
                <a:gd name="connsiteX14" fmla="*/ 411870 w 1065013"/>
                <a:gd name="connsiteY14" fmla="*/ 489857 h 555172"/>
                <a:gd name="connsiteX15" fmla="*/ 428199 w 1065013"/>
                <a:gd name="connsiteY15" fmla="*/ 424543 h 555172"/>
                <a:gd name="connsiteX16" fmla="*/ 526170 w 1065013"/>
                <a:gd name="connsiteY16" fmla="*/ 391886 h 555172"/>
                <a:gd name="connsiteX17" fmla="*/ 591484 w 1065013"/>
                <a:gd name="connsiteY17" fmla="*/ 408214 h 555172"/>
                <a:gd name="connsiteX18" fmla="*/ 656799 w 1065013"/>
                <a:gd name="connsiteY18" fmla="*/ 440872 h 555172"/>
                <a:gd name="connsiteX19" fmla="*/ 705784 w 1065013"/>
                <a:gd name="connsiteY19" fmla="*/ 457200 h 555172"/>
                <a:gd name="connsiteX20" fmla="*/ 918056 w 1065013"/>
                <a:gd name="connsiteY20" fmla="*/ 473529 h 555172"/>
                <a:gd name="connsiteX21" fmla="*/ 950713 w 1065013"/>
                <a:gd name="connsiteY21" fmla="*/ 424543 h 555172"/>
                <a:gd name="connsiteX22" fmla="*/ 967041 w 1065013"/>
                <a:gd name="connsiteY22" fmla="*/ 375557 h 555172"/>
                <a:gd name="connsiteX23" fmla="*/ 999699 w 1065013"/>
                <a:gd name="connsiteY23" fmla="*/ 212272 h 555172"/>
                <a:gd name="connsiteX24" fmla="*/ 1032356 w 1065013"/>
                <a:gd name="connsiteY24" fmla="*/ 179614 h 555172"/>
                <a:gd name="connsiteX25" fmla="*/ 1065013 w 1065013"/>
                <a:gd name="connsiteY25" fmla="*/ 130629 h 555172"/>
                <a:gd name="connsiteX26" fmla="*/ 1048684 w 1065013"/>
                <a:gd name="connsiteY26" fmla="*/ 16329 h 5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5013" h="555172">
                  <a:moveTo>
                    <a:pt x="1048684" y="16329"/>
                  </a:moveTo>
                  <a:lnTo>
                    <a:pt x="1048684" y="16329"/>
                  </a:lnTo>
                  <a:cubicBezTo>
                    <a:pt x="994256" y="10886"/>
                    <a:pt x="940099" y="0"/>
                    <a:pt x="885399" y="0"/>
                  </a:cubicBezTo>
                  <a:cubicBezTo>
                    <a:pt x="722955" y="0"/>
                    <a:pt x="719142" y="4826"/>
                    <a:pt x="607813" y="32657"/>
                  </a:cubicBezTo>
                  <a:cubicBezTo>
                    <a:pt x="591484" y="43543"/>
                    <a:pt x="574151" y="53055"/>
                    <a:pt x="558827" y="65314"/>
                  </a:cubicBezTo>
                  <a:cubicBezTo>
                    <a:pt x="546806" y="74931"/>
                    <a:pt x="538486" y="88735"/>
                    <a:pt x="526170" y="97972"/>
                  </a:cubicBezTo>
                  <a:cubicBezTo>
                    <a:pt x="494771" y="121521"/>
                    <a:pt x="460856" y="141515"/>
                    <a:pt x="428199" y="163286"/>
                  </a:cubicBezTo>
                  <a:cubicBezTo>
                    <a:pt x="365768" y="204907"/>
                    <a:pt x="225545" y="205760"/>
                    <a:pt x="166941" y="212272"/>
                  </a:cubicBezTo>
                  <a:cubicBezTo>
                    <a:pt x="123328" y="217118"/>
                    <a:pt x="79856" y="223157"/>
                    <a:pt x="36313" y="228600"/>
                  </a:cubicBezTo>
                  <a:cubicBezTo>
                    <a:pt x="25427" y="244929"/>
                    <a:pt x="5823" y="258081"/>
                    <a:pt x="3656" y="277586"/>
                  </a:cubicBezTo>
                  <a:cubicBezTo>
                    <a:pt x="0" y="310491"/>
                    <a:pt x="7250" y="344996"/>
                    <a:pt x="19984" y="375557"/>
                  </a:cubicBezTo>
                  <a:cubicBezTo>
                    <a:pt x="56952" y="464280"/>
                    <a:pt x="76147" y="474272"/>
                    <a:pt x="150613" y="506186"/>
                  </a:cubicBezTo>
                  <a:cubicBezTo>
                    <a:pt x="166433" y="512966"/>
                    <a:pt x="183270" y="517071"/>
                    <a:pt x="199599" y="522514"/>
                  </a:cubicBezTo>
                  <a:cubicBezTo>
                    <a:pt x="210485" y="533400"/>
                    <a:pt x="216861" y="555172"/>
                    <a:pt x="232256" y="555172"/>
                  </a:cubicBezTo>
                  <a:cubicBezTo>
                    <a:pt x="325795" y="555172"/>
                    <a:pt x="350080" y="531050"/>
                    <a:pt x="411870" y="489857"/>
                  </a:cubicBezTo>
                  <a:cubicBezTo>
                    <a:pt x="417313" y="468086"/>
                    <a:pt x="411160" y="439148"/>
                    <a:pt x="428199" y="424543"/>
                  </a:cubicBezTo>
                  <a:cubicBezTo>
                    <a:pt x="454335" y="402141"/>
                    <a:pt x="526170" y="391886"/>
                    <a:pt x="526170" y="391886"/>
                  </a:cubicBezTo>
                  <a:cubicBezTo>
                    <a:pt x="547941" y="397329"/>
                    <a:pt x="570472" y="400334"/>
                    <a:pt x="591484" y="408214"/>
                  </a:cubicBezTo>
                  <a:cubicBezTo>
                    <a:pt x="614276" y="416761"/>
                    <a:pt x="634426" y="431283"/>
                    <a:pt x="656799" y="440872"/>
                  </a:cubicBezTo>
                  <a:cubicBezTo>
                    <a:pt x="672619" y="447652"/>
                    <a:pt x="689456" y="451757"/>
                    <a:pt x="705784" y="457200"/>
                  </a:cubicBezTo>
                  <a:cubicBezTo>
                    <a:pt x="784979" y="509996"/>
                    <a:pt x="777900" y="520247"/>
                    <a:pt x="918056" y="473529"/>
                  </a:cubicBezTo>
                  <a:cubicBezTo>
                    <a:pt x="936673" y="467323"/>
                    <a:pt x="939827" y="440872"/>
                    <a:pt x="950713" y="424543"/>
                  </a:cubicBezTo>
                  <a:cubicBezTo>
                    <a:pt x="956156" y="408214"/>
                    <a:pt x="963665" y="392435"/>
                    <a:pt x="967041" y="375557"/>
                  </a:cubicBezTo>
                  <a:cubicBezTo>
                    <a:pt x="971572" y="352903"/>
                    <a:pt x="977564" y="249164"/>
                    <a:pt x="999699" y="212272"/>
                  </a:cubicBezTo>
                  <a:cubicBezTo>
                    <a:pt x="1007620" y="199071"/>
                    <a:pt x="1022739" y="191635"/>
                    <a:pt x="1032356" y="179614"/>
                  </a:cubicBezTo>
                  <a:cubicBezTo>
                    <a:pt x="1044615" y="164290"/>
                    <a:pt x="1054127" y="146957"/>
                    <a:pt x="1065013" y="130629"/>
                  </a:cubicBezTo>
                  <a:cubicBezTo>
                    <a:pt x="1044835" y="70097"/>
                    <a:pt x="1051406" y="35379"/>
                    <a:pt x="1048684" y="163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013" name="TextBox 8"/>
            <p:cNvSpPr txBox="1">
              <a:spLocks noChangeArrowheads="1"/>
            </p:cNvSpPr>
            <p:nvPr/>
          </p:nvSpPr>
          <p:spPr bwMode="auto">
            <a:xfrm>
              <a:off x="6172200" y="6096000"/>
              <a:ext cx="2209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entury Gothic" pitchFamily="34" charset="0"/>
                </a:rPr>
                <a:t>ice matrix</a:t>
              </a:r>
            </a:p>
          </p:txBody>
        </p:sp>
        <p:sp>
          <p:nvSpPr>
            <p:cNvPr id="42014" name="TextBox 9"/>
            <p:cNvSpPr txBox="1">
              <a:spLocks noChangeArrowheads="1"/>
            </p:cNvSpPr>
            <p:nvPr/>
          </p:nvSpPr>
          <p:spPr bwMode="auto">
            <a:xfrm>
              <a:off x="5257800" y="3276600"/>
              <a:ext cx="2209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entury Gothic" pitchFamily="34" charset="0"/>
                </a:rPr>
                <a:t>brine layer</a:t>
              </a:r>
            </a:p>
          </p:txBody>
        </p:sp>
        <p:sp>
          <p:nvSpPr>
            <p:cNvPr id="42015" name="TextBox 10"/>
            <p:cNvSpPr txBox="1">
              <a:spLocks noChangeArrowheads="1"/>
            </p:cNvSpPr>
            <p:nvPr/>
          </p:nvSpPr>
          <p:spPr bwMode="auto">
            <a:xfrm>
              <a:off x="4912291" y="4267200"/>
              <a:ext cx="2209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Gothic" pitchFamily="34" charset="0"/>
                </a:rPr>
                <a:t>brine in liquid pockets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5105075" y="5292875"/>
              <a:ext cx="754184" cy="733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8" idx="13"/>
            </p:cNvCxnSpPr>
            <p:nvPr/>
          </p:nvCxnSpPr>
          <p:spPr>
            <a:xfrm>
              <a:off x="6054513" y="4724421"/>
              <a:ext cx="1735384" cy="357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18" name="TextBox 17"/>
            <p:cNvSpPr txBox="1">
              <a:spLocks noChangeArrowheads="1"/>
            </p:cNvSpPr>
            <p:nvPr/>
          </p:nvSpPr>
          <p:spPr bwMode="auto">
            <a:xfrm rot="459569">
              <a:off x="8112691" y="51054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entury Gothic" pitchFamily="34" charset="0"/>
                </a:rPr>
                <a:t>X</a:t>
              </a:r>
              <a:r>
                <a:rPr lang="en-US" b="1" baseline="30000">
                  <a:latin typeface="Century Gothic" pitchFamily="34" charset="0"/>
                </a:rPr>
                <a:t>-</a:t>
              </a:r>
            </a:p>
          </p:txBody>
        </p:sp>
        <p:sp>
          <p:nvSpPr>
            <p:cNvPr id="42019" name="TextBox 18"/>
            <p:cNvSpPr txBox="1">
              <a:spLocks noChangeArrowheads="1"/>
            </p:cNvSpPr>
            <p:nvPr/>
          </p:nvSpPr>
          <p:spPr bwMode="auto">
            <a:xfrm rot="-802669">
              <a:off x="5140891" y="57912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entury Gothic" pitchFamily="34" charset="0"/>
                </a:rPr>
                <a:t>X</a:t>
              </a:r>
              <a:r>
                <a:rPr lang="en-US" b="1" baseline="30000">
                  <a:latin typeface="Century Gothic" pitchFamily="34" charset="0"/>
                </a:rPr>
                <a:t>-</a:t>
              </a:r>
            </a:p>
          </p:txBody>
        </p:sp>
        <p:sp>
          <p:nvSpPr>
            <p:cNvPr id="42020" name="TextBox 19"/>
            <p:cNvSpPr txBox="1">
              <a:spLocks noChangeArrowheads="1"/>
            </p:cNvSpPr>
            <p:nvPr/>
          </p:nvSpPr>
          <p:spPr bwMode="auto">
            <a:xfrm rot="789221">
              <a:off x="5598091" y="54102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entury Gothic" pitchFamily="34" charset="0"/>
                </a:rPr>
                <a:t>X</a:t>
              </a:r>
              <a:r>
                <a:rPr lang="en-US" b="1" baseline="30000">
                  <a:latin typeface="Century Gothic" pitchFamily="34" charset="0"/>
                </a:rPr>
                <a:t>-</a:t>
              </a:r>
            </a:p>
          </p:txBody>
        </p:sp>
        <p:sp>
          <p:nvSpPr>
            <p:cNvPr id="42021" name="TextBox 20"/>
            <p:cNvSpPr txBox="1">
              <a:spLocks noChangeArrowheads="1"/>
            </p:cNvSpPr>
            <p:nvPr/>
          </p:nvSpPr>
          <p:spPr bwMode="auto">
            <a:xfrm rot="868863">
              <a:off x="8188891" y="31242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entury Gothic" pitchFamily="34" charset="0"/>
                </a:rPr>
                <a:t>X</a:t>
              </a:r>
              <a:r>
                <a:rPr lang="en-US" b="1" baseline="30000">
                  <a:latin typeface="Century Gothic" pitchFamily="34" charset="0"/>
                </a:rPr>
                <a:t>-</a:t>
              </a:r>
            </a:p>
          </p:txBody>
        </p:sp>
        <p:sp>
          <p:nvSpPr>
            <p:cNvPr id="42022" name="TextBox 21"/>
            <p:cNvSpPr txBox="1">
              <a:spLocks noChangeArrowheads="1"/>
            </p:cNvSpPr>
            <p:nvPr/>
          </p:nvSpPr>
          <p:spPr bwMode="auto">
            <a:xfrm rot="-660225">
              <a:off x="7609636" y="3095509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entury Gothic" pitchFamily="34" charset="0"/>
                </a:rPr>
                <a:t>X</a:t>
              </a:r>
              <a:r>
                <a:rPr lang="en-US" b="1" baseline="30000">
                  <a:latin typeface="Century Gothic" pitchFamily="34" charset="0"/>
                </a:rPr>
                <a:t>-</a:t>
              </a:r>
            </a:p>
          </p:txBody>
        </p:sp>
        <p:sp>
          <p:nvSpPr>
            <p:cNvPr id="42023" name="TextBox 22"/>
            <p:cNvSpPr txBox="1">
              <a:spLocks noChangeArrowheads="1"/>
            </p:cNvSpPr>
            <p:nvPr/>
          </p:nvSpPr>
          <p:spPr bwMode="auto">
            <a:xfrm rot="-652117">
              <a:off x="6390127" y="3094975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entury Gothic" pitchFamily="34" charset="0"/>
                </a:rPr>
                <a:t>X</a:t>
              </a:r>
              <a:r>
                <a:rPr lang="en-US" b="1" baseline="30000">
                  <a:latin typeface="Century Gothic" pitchFamily="34" charset="0"/>
                </a:rPr>
                <a:t>-</a:t>
              </a:r>
            </a:p>
          </p:txBody>
        </p:sp>
        <p:sp>
          <p:nvSpPr>
            <p:cNvPr id="42024" name="TextBox 23"/>
            <p:cNvSpPr txBox="1">
              <a:spLocks noChangeArrowheads="1"/>
            </p:cNvSpPr>
            <p:nvPr/>
          </p:nvSpPr>
          <p:spPr bwMode="auto">
            <a:xfrm rot="-660225">
              <a:off x="4942636" y="3171711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entury Gothic" pitchFamily="34" charset="0"/>
                </a:rPr>
                <a:t>X</a:t>
              </a:r>
              <a:r>
                <a:rPr lang="en-US" b="1" baseline="30000">
                  <a:latin typeface="Century Gothic" pitchFamily="34" charset="0"/>
                </a:rPr>
                <a:t>-</a:t>
              </a:r>
            </a:p>
          </p:txBody>
        </p:sp>
        <p:sp>
          <p:nvSpPr>
            <p:cNvPr id="42025" name="TextBox 24"/>
            <p:cNvSpPr txBox="1">
              <a:spLocks noChangeArrowheads="1"/>
            </p:cNvSpPr>
            <p:nvPr/>
          </p:nvSpPr>
          <p:spPr bwMode="auto">
            <a:xfrm rot="-660225">
              <a:off x="5476036" y="2943111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entury Gothic" pitchFamily="34" charset="0"/>
                </a:rPr>
                <a:t>X</a:t>
              </a:r>
              <a:r>
                <a:rPr lang="en-US" b="1" baseline="30000">
                  <a:latin typeface="Century Gothic" pitchFamily="34" charset="0"/>
                </a:rPr>
                <a:t>-</a:t>
              </a:r>
            </a:p>
          </p:txBody>
        </p:sp>
        <p:sp>
          <p:nvSpPr>
            <p:cNvPr id="42026" name="TextBox 25"/>
            <p:cNvSpPr txBox="1">
              <a:spLocks noChangeArrowheads="1"/>
            </p:cNvSpPr>
            <p:nvPr/>
          </p:nvSpPr>
          <p:spPr bwMode="auto">
            <a:xfrm rot="499322">
              <a:off x="5933235" y="3019311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entury Gothic" pitchFamily="34" charset="0"/>
                </a:rPr>
                <a:t>X</a:t>
              </a:r>
              <a:r>
                <a:rPr lang="en-US" b="1" baseline="30000">
                  <a:latin typeface="Century Gothic" pitchFamily="34" charset="0"/>
                </a:rPr>
                <a:t>-</a:t>
              </a:r>
            </a:p>
          </p:txBody>
        </p:sp>
        <p:sp>
          <p:nvSpPr>
            <p:cNvPr id="42027" name="TextBox 26"/>
            <p:cNvSpPr txBox="1">
              <a:spLocks noChangeArrowheads="1"/>
            </p:cNvSpPr>
            <p:nvPr/>
          </p:nvSpPr>
          <p:spPr bwMode="auto">
            <a:xfrm>
              <a:off x="7000035" y="3171711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entury Gothic" pitchFamily="34" charset="0"/>
                </a:rPr>
                <a:t>X</a:t>
              </a:r>
              <a:r>
                <a:rPr lang="en-US" b="1" baseline="30000">
                  <a:latin typeface="Century Gothic" pitchFamily="34" charset="0"/>
                </a:rPr>
                <a:t>-</a:t>
              </a:r>
            </a:p>
          </p:txBody>
        </p:sp>
      </p:grpSp>
      <p:sp>
        <p:nvSpPr>
          <p:cNvPr id="41988" name="Content Placeholder 6"/>
          <p:cNvSpPr txBox="1">
            <a:spLocks/>
          </p:cNvSpPr>
          <p:nvPr/>
        </p:nvSpPr>
        <p:spPr bwMode="auto">
          <a:xfrm>
            <a:off x="381000" y="59436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i="1">
                <a:latin typeface="Century Gothic" pitchFamily="34" charset="0"/>
              </a:rPr>
              <a:t>Apparent saturation in kinetics, may be </a:t>
            </a:r>
            <a:r>
              <a:rPr lang="en-CA" sz="2000" i="1">
                <a:latin typeface="Century Gothic" pitchFamily="34" charset="0"/>
              </a:rPr>
              <a:t>consequence of the [</a:t>
            </a:r>
            <a:r>
              <a:rPr lang="en-US" sz="2000" i="1">
                <a:latin typeface="Century Gothic" pitchFamily="34" charset="0"/>
              </a:rPr>
              <a:t>Xˉ</a:t>
            </a:r>
            <a:r>
              <a:rPr lang="en-CA" sz="2000" i="1">
                <a:latin typeface="Century Gothic" pitchFamily="34" charset="0"/>
              </a:rPr>
              <a:t>] in the brine being independent of the initial solution [</a:t>
            </a:r>
            <a:r>
              <a:rPr lang="en-US" sz="2000" i="1">
                <a:latin typeface="Century Gothic" pitchFamily="34" charset="0"/>
              </a:rPr>
              <a:t>Xˉ</a:t>
            </a:r>
            <a:r>
              <a:rPr lang="en-CA" sz="2000" i="1">
                <a:latin typeface="Century Gothic" pitchFamily="34" charset="0"/>
              </a:rPr>
              <a:t>]</a:t>
            </a:r>
            <a:endParaRPr lang="en-US" sz="2000" i="1">
              <a:latin typeface="Century Gothic" pitchFamily="34" charset="0"/>
            </a:endParaRPr>
          </a:p>
        </p:txBody>
      </p:sp>
      <p:sp>
        <p:nvSpPr>
          <p:cNvPr id="41989" name="Rectangle 64"/>
          <p:cNvSpPr>
            <a:spLocks noChangeArrowheads="1"/>
          </p:cNvSpPr>
          <p:nvPr/>
        </p:nvSpPr>
        <p:spPr bwMode="auto">
          <a:xfrm>
            <a:off x="381000" y="19050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Century Gothic" pitchFamily="34" charset="0"/>
              </a:rPr>
              <a:t>Ion Exclusion</a:t>
            </a:r>
            <a:endParaRPr lang="en-US">
              <a:latin typeface="Century Gothic" pitchFamily="34" charset="0"/>
            </a:endParaRPr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2971800" y="1676400"/>
            <a:ext cx="6629400" cy="6781800"/>
            <a:chOff x="2514600" y="1524000"/>
            <a:chExt cx="6629400" cy="6781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343400" y="3505200"/>
              <a:ext cx="137160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994" name="TextBox 68"/>
            <p:cNvSpPr txBox="1">
              <a:spLocks noChangeArrowheads="1"/>
            </p:cNvSpPr>
            <p:nvPr/>
          </p:nvSpPr>
          <p:spPr bwMode="auto">
            <a:xfrm>
              <a:off x="6629400" y="2438400"/>
              <a:ext cx="1752600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i="1">
                  <a:latin typeface="Century Gothic" pitchFamily="34" charset="0"/>
                </a:rPr>
                <a:t>NaBr(aq) + NaBr(s)</a:t>
              </a:r>
            </a:p>
          </p:txBody>
        </p:sp>
        <p:sp>
          <p:nvSpPr>
            <p:cNvPr id="41995" name="TextBox 69"/>
            <p:cNvSpPr txBox="1">
              <a:spLocks noChangeArrowheads="1"/>
            </p:cNvSpPr>
            <p:nvPr/>
          </p:nvSpPr>
          <p:spPr bwMode="auto">
            <a:xfrm>
              <a:off x="4267200" y="1676400"/>
              <a:ext cx="25908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i="1">
                  <a:latin typeface="Century Gothic" pitchFamily="34" charset="0"/>
                </a:rPr>
                <a:t>NaBr(aq) + H</a:t>
              </a:r>
              <a:r>
                <a:rPr lang="en-US" sz="1600" i="1" baseline="-25000">
                  <a:latin typeface="Century Gothic" pitchFamily="34" charset="0"/>
                </a:rPr>
                <a:t>2</a:t>
              </a:r>
              <a:r>
                <a:rPr lang="en-US" sz="1600" i="1">
                  <a:latin typeface="Century Gothic" pitchFamily="34" charset="0"/>
                </a:rPr>
                <a:t>O(aq)</a:t>
              </a:r>
            </a:p>
          </p:txBody>
        </p:sp>
        <p:sp>
          <p:nvSpPr>
            <p:cNvPr id="41996" name="TextBox 70"/>
            <p:cNvSpPr txBox="1">
              <a:spLocks noChangeArrowheads="1"/>
            </p:cNvSpPr>
            <p:nvPr/>
          </p:nvSpPr>
          <p:spPr bwMode="auto">
            <a:xfrm>
              <a:off x="5638800" y="4572000"/>
              <a:ext cx="27432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i="1">
                  <a:latin typeface="Century Gothic" pitchFamily="34" charset="0"/>
                </a:rPr>
                <a:t>ice and NaBr(s)</a:t>
              </a:r>
            </a:p>
          </p:txBody>
        </p:sp>
        <p:sp>
          <p:nvSpPr>
            <p:cNvPr id="41997" name="TextBox 71"/>
            <p:cNvSpPr txBox="1">
              <a:spLocks noChangeArrowheads="1"/>
            </p:cNvSpPr>
            <p:nvPr/>
          </p:nvSpPr>
          <p:spPr bwMode="auto">
            <a:xfrm>
              <a:off x="4419600" y="3657600"/>
              <a:ext cx="1219200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i="1">
                  <a:latin typeface="Century Gothic" pitchFamily="34" charset="0"/>
                </a:rPr>
                <a:t>NaBr(aq) + ice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343400" y="1600200"/>
              <a:ext cx="4114800" cy="3581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Arc 73"/>
            <p:cNvSpPr/>
            <p:nvPr/>
          </p:nvSpPr>
          <p:spPr>
            <a:xfrm>
              <a:off x="2514600" y="2667000"/>
              <a:ext cx="3505200" cy="3810000"/>
            </a:xfrm>
            <a:prstGeom prst="arc">
              <a:avLst>
                <a:gd name="adj1" fmla="val 16335859"/>
                <a:gd name="adj2" fmla="val 2112005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Arc 74"/>
            <p:cNvSpPr/>
            <p:nvPr/>
          </p:nvSpPr>
          <p:spPr>
            <a:xfrm rot="16200000">
              <a:off x="4229100" y="3390900"/>
              <a:ext cx="6705600" cy="3124200"/>
            </a:xfrm>
            <a:prstGeom prst="arc">
              <a:avLst>
                <a:gd name="adj1" fmla="val 17426772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4343400" y="4343400"/>
              <a:ext cx="4114800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02" name="TextBox 77"/>
            <p:cNvSpPr txBox="1">
              <a:spLocks noChangeArrowheads="1"/>
            </p:cNvSpPr>
            <p:nvPr/>
          </p:nvSpPr>
          <p:spPr bwMode="auto">
            <a:xfrm>
              <a:off x="6096000" y="3962400"/>
              <a:ext cx="2362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Century Gothic" pitchFamily="34" charset="0"/>
                </a:rPr>
                <a:t>eutectic temperature</a:t>
              </a:r>
            </a:p>
          </p:txBody>
        </p:sp>
        <p:sp>
          <p:nvSpPr>
            <p:cNvPr id="42003" name="TextBox 78"/>
            <p:cNvSpPr txBox="1">
              <a:spLocks noChangeArrowheads="1"/>
            </p:cNvSpPr>
            <p:nvPr/>
          </p:nvSpPr>
          <p:spPr bwMode="auto">
            <a:xfrm>
              <a:off x="3962400" y="2438400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entury Gothic" pitchFamily="34" charset="0"/>
                </a:rPr>
                <a:t>0</a:t>
              </a:r>
            </a:p>
          </p:txBody>
        </p:sp>
        <p:sp>
          <p:nvSpPr>
            <p:cNvPr id="42004" name="TextBox 79"/>
            <p:cNvSpPr txBox="1">
              <a:spLocks noChangeArrowheads="1"/>
            </p:cNvSpPr>
            <p:nvPr/>
          </p:nvSpPr>
          <p:spPr bwMode="auto">
            <a:xfrm>
              <a:off x="3733800" y="4114800"/>
              <a:ext cx="5405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entury Gothic" pitchFamily="34" charset="0"/>
                </a:rPr>
                <a:t>-28</a:t>
              </a:r>
            </a:p>
          </p:txBody>
        </p:sp>
        <p:sp>
          <p:nvSpPr>
            <p:cNvPr id="42005" name="TextBox 80"/>
            <p:cNvSpPr txBox="1">
              <a:spLocks noChangeArrowheads="1"/>
            </p:cNvSpPr>
            <p:nvPr/>
          </p:nvSpPr>
          <p:spPr bwMode="auto">
            <a:xfrm>
              <a:off x="3733800" y="3276600"/>
              <a:ext cx="5405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Century Gothic" pitchFamily="34" charset="0"/>
                </a:rPr>
                <a:t>-10</a:t>
              </a:r>
            </a:p>
          </p:txBody>
        </p:sp>
        <p:sp>
          <p:nvSpPr>
            <p:cNvPr id="42006" name="TextBox 83"/>
            <p:cNvSpPr txBox="1">
              <a:spLocks noChangeArrowheads="1"/>
            </p:cNvSpPr>
            <p:nvPr/>
          </p:nvSpPr>
          <p:spPr bwMode="auto">
            <a:xfrm>
              <a:off x="3657600" y="152400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entury Gothic" pitchFamily="34" charset="0"/>
                </a:rPr>
                <a:t>T(</a:t>
              </a:r>
              <a:r>
                <a:rPr lang="en-US" b="1">
                  <a:latin typeface="Century Gothic" pitchFamily="34" charset="0"/>
                  <a:sym typeface="Symbol" pitchFamily="18" charset="2"/>
                </a:rPr>
                <a:t>C)</a:t>
              </a:r>
              <a:endParaRPr lang="en-US" b="1">
                <a:latin typeface="Century Gothic" pitchFamily="34" charset="0"/>
              </a:endParaRPr>
            </a:p>
          </p:txBody>
        </p:sp>
        <p:sp>
          <p:nvSpPr>
            <p:cNvPr id="42007" name="TextBox 84"/>
            <p:cNvSpPr txBox="1">
              <a:spLocks noChangeArrowheads="1"/>
            </p:cNvSpPr>
            <p:nvPr/>
          </p:nvSpPr>
          <p:spPr bwMode="auto">
            <a:xfrm>
              <a:off x="5181600" y="5257800"/>
              <a:ext cx="2514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entury Gothic" pitchFamily="34" charset="0"/>
                </a:rPr>
                <a:t>mol fraction NaBr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5400000">
              <a:off x="4876800" y="4343400"/>
              <a:ext cx="1676400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3" descr="C:\Documents and Settings\James Donaldson\Desktop\Sumi  O3 + X-\O3 + NaX results\I2 on ice\DSCN5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844675"/>
            <a:ext cx="6319837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Box 44"/>
          <p:cNvSpPr txBox="1">
            <a:spLocks noChangeArrowheads="1"/>
          </p:cNvSpPr>
          <p:nvPr/>
        </p:nvSpPr>
        <p:spPr bwMode="auto">
          <a:xfrm>
            <a:off x="0" y="188913"/>
            <a:ext cx="9212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The much faster reaction rates on ice are best understood</a:t>
            </a:r>
          </a:p>
          <a:p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 as a consequence of salt exclusion during freezing, </a:t>
            </a:r>
          </a:p>
          <a:p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yielding highly concentrated brines on the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Katepwa"/>
          <p:cNvPicPr>
            <a:picLocks noChangeAspect="1" noChangeArrowheads="1"/>
          </p:cNvPicPr>
          <p:nvPr/>
        </p:nvPicPr>
        <p:blipFill>
          <a:blip r:embed="rId3" cstate="print">
            <a:lum bright="54000" contrast="-66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07" name="Group 43"/>
          <p:cNvGraphicFramePr>
            <a:graphicFrameLocks noGrp="1"/>
          </p:cNvGraphicFramePr>
          <p:nvPr>
            <p:ph sz="half" idx="1"/>
          </p:nvPr>
        </p:nvGraphicFramePr>
        <p:xfrm>
          <a:off x="5111750" y="3212976"/>
          <a:ext cx="4032250" cy="2011680"/>
        </p:xfrm>
        <a:graphic>
          <a:graphicData uri="http://schemas.openxmlformats.org/drawingml/2006/table">
            <a:tbl>
              <a:tblPr/>
              <a:tblGrid>
                <a:gridCol w="1944688"/>
                <a:gridCol w="2087562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 (days, 50 ppb O</a:t>
                      </a:r>
                      <a:r>
                        <a:rPr kumimoji="0" lang="en-CA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3</a:t>
                      </a: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Gas phase</a:t>
                      </a:r>
                      <a:r>
                        <a:rPr kumimoji="0" lang="en-CA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Organic film (surf)</a:t>
                      </a:r>
                      <a:r>
                        <a:rPr kumimoji="0" lang="en-CA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Water (surf)</a:t>
                      </a:r>
                      <a:endParaRPr kumimoji="0" lang="en-CA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Ice (surf, -11 ºC)</a:t>
                      </a:r>
                      <a:endParaRPr kumimoji="0" lang="en-CA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Ice (surf, -30 ºC)</a:t>
                      </a:r>
                      <a:endParaRPr kumimoji="0" lang="en-CA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0" y="1124744"/>
            <a:ext cx="5241925" cy="4454525"/>
            <a:chOff x="0" y="845"/>
            <a:chExt cx="3302" cy="2806"/>
          </a:xfrm>
        </p:grpSpPr>
        <p:sp>
          <p:nvSpPr>
            <p:cNvPr id="11296" name="Text Box 34"/>
            <p:cNvSpPr txBox="1">
              <a:spLocks noChangeArrowheads="1"/>
            </p:cNvSpPr>
            <p:nvPr/>
          </p:nvSpPr>
          <p:spPr bwMode="auto">
            <a:xfrm>
              <a:off x="2966" y="3420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66" name="Object 5"/>
            <p:cNvGraphicFramePr>
              <a:graphicFrameLocks noChangeAspect="1"/>
            </p:cNvGraphicFramePr>
            <p:nvPr/>
          </p:nvGraphicFramePr>
          <p:xfrm>
            <a:off x="0" y="890"/>
            <a:ext cx="3107" cy="2642"/>
          </p:xfrm>
          <a:graphic>
            <a:graphicData uri="http://schemas.openxmlformats.org/presentationml/2006/ole">
              <p:oleObj spid="_x0000_s50178" name="SPW 11.0 Graph" r:id="rId4" imgW="5617080" imgH="4247280" progId="SigmaPlotGraphicObject.10">
                <p:embed/>
              </p:oleObj>
            </a:graphicData>
          </a:graphic>
        </p:graphicFrame>
        <p:sp>
          <p:nvSpPr>
            <p:cNvPr id="11297" name="Text Box 7"/>
            <p:cNvSpPr txBox="1">
              <a:spLocks noChangeArrowheads="1"/>
            </p:cNvSpPr>
            <p:nvPr/>
          </p:nvSpPr>
          <p:spPr bwMode="auto">
            <a:xfrm>
              <a:off x="2381" y="2024"/>
              <a:ext cx="9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Ice, -30 </a:t>
              </a:r>
              <a:r>
                <a:rPr lang="en-US" b="1" baseline="30000" dirty="0" err="1">
                  <a:solidFill>
                    <a:srgbClr val="FF0000"/>
                  </a:solidFill>
                </a:rPr>
                <a:t>o</a:t>
              </a:r>
              <a:r>
                <a:rPr lang="en-US" b="1" dirty="0" err="1">
                  <a:solidFill>
                    <a:srgbClr val="FF0000"/>
                  </a:solidFill>
                </a:rPr>
                <a:t>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298" name="Text Box 6"/>
            <p:cNvSpPr txBox="1">
              <a:spLocks noChangeArrowheads="1"/>
            </p:cNvSpPr>
            <p:nvPr/>
          </p:nvSpPr>
          <p:spPr bwMode="auto">
            <a:xfrm>
              <a:off x="2336" y="1525"/>
              <a:ext cx="9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Ice, -11 </a:t>
              </a:r>
              <a:r>
                <a:rPr lang="en-US" b="1" baseline="30000" dirty="0" err="1">
                  <a:solidFill>
                    <a:srgbClr val="0000FF"/>
                  </a:solidFill>
                </a:rPr>
                <a:t>o</a:t>
              </a:r>
              <a:r>
                <a:rPr lang="en-US" b="1" dirty="0" err="1">
                  <a:solidFill>
                    <a:srgbClr val="0000FF"/>
                  </a:solidFill>
                </a:rPr>
                <a:t>C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1299" name="Text Box 9"/>
            <p:cNvSpPr txBox="1">
              <a:spLocks noChangeArrowheads="1"/>
            </p:cNvSpPr>
            <p:nvPr/>
          </p:nvSpPr>
          <p:spPr bwMode="auto">
            <a:xfrm>
              <a:off x="441" y="845"/>
              <a:ext cx="257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b="1"/>
                <a:t>Phenanthrene ozonation kinetics on ice</a:t>
              </a:r>
            </a:p>
          </p:txBody>
        </p:sp>
      </p:grp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5004048" y="5301208"/>
            <a:ext cx="432048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CA" sz="1500" dirty="0"/>
              <a:t>Kwok et al. </a:t>
            </a:r>
            <a:r>
              <a:rPr lang="en-CA" sz="1500" i="1" dirty="0"/>
              <a:t>Environ. Sci. Technol. </a:t>
            </a:r>
            <a:r>
              <a:rPr lang="en-CA" sz="1500" b="1" dirty="0"/>
              <a:t>1994</a:t>
            </a:r>
            <a:r>
              <a:rPr lang="en-CA" sz="1500" dirty="0"/>
              <a:t> 28: 521</a:t>
            </a:r>
            <a:endParaRPr lang="en-CA" sz="1500" b="1" dirty="0"/>
          </a:p>
          <a:p>
            <a:pPr marL="342900" indent="-342900">
              <a:buFontTx/>
              <a:buAutoNum type="arabicPeriod"/>
            </a:pPr>
            <a:r>
              <a:rPr lang="en-CA" sz="1500" dirty="0" err="1"/>
              <a:t>Kahan</a:t>
            </a:r>
            <a:r>
              <a:rPr lang="en-CA" sz="1500" dirty="0"/>
              <a:t> et al. </a:t>
            </a:r>
            <a:r>
              <a:rPr lang="en-CA" sz="1500" i="1" dirty="0"/>
              <a:t>Atmos. Environ. </a:t>
            </a:r>
            <a:r>
              <a:rPr lang="en-CA" sz="1500" b="1" dirty="0"/>
              <a:t>2006</a:t>
            </a:r>
            <a:r>
              <a:rPr lang="en-CA" sz="1500" dirty="0"/>
              <a:t> 40: 3448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9246131">
            <a:off x="907784" y="1620208"/>
            <a:ext cx="1440160" cy="698376"/>
            <a:chOff x="768" y="2880"/>
            <a:chExt cx="1920" cy="960"/>
          </a:xfrm>
        </p:grpSpPr>
        <p:sp>
          <p:nvSpPr>
            <p:cNvPr id="11310" name="AutoShape 17"/>
            <p:cNvSpPr>
              <a:spLocks noChangeArrowheads="1"/>
            </p:cNvSpPr>
            <p:nvPr/>
          </p:nvSpPr>
          <p:spPr bwMode="auto">
            <a:xfrm>
              <a:off x="768" y="2928"/>
              <a:ext cx="768" cy="624"/>
            </a:xfrm>
            <a:prstGeom prst="hexagon">
              <a:avLst>
                <a:gd name="adj" fmla="val 3076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1311" name="Line 18"/>
            <p:cNvSpPr>
              <a:spLocks noChangeShapeType="1"/>
            </p:cNvSpPr>
            <p:nvPr/>
          </p:nvSpPr>
          <p:spPr bwMode="auto">
            <a:xfrm>
              <a:off x="1296" y="2976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19"/>
            <p:cNvSpPr>
              <a:spLocks noChangeShapeType="1"/>
            </p:cNvSpPr>
            <p:nvPr/>
          </p:nvSpPr>
          <p:spPr bwMode="auto">
            <a:xfrm flipV="1">
              <a:off x="864" y="2976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0"/>
            <p:cNvSpPr>
              <a:spLocks noChangeShapeType="1"/>
            </p:cNvSpPr>
            <p:nvPr/>
          </p:nvSpPr>
          <p:spPr bwMode="auto">
            <a:xfrm flipV="1">
              <a:off x="1008" y="350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AutoShape 21"/>
            <p:cNvSpPr>
              <a:spLocks noChangeArrowheads="1"/>
            </p:cNvSpPr>
            <p:nvPr/>
          </p:nvSpPr>
          <p:spPr bwMode="auto">
            <a:xfrm>
              <a:off x="1344" y="3216"/>
              <a:ext cx="768" cy="624"/>
            </a:xfrm>
            <a:prstGeom prst="hexagon">
              <a:avLst>
                <a:gd name="adj" fmla="val 3076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1315" name="Line 22"/>
            <p:cNvSpPr>
              <a:spLocks noChangeShapeType="1"/>
            </p:cNvSpPr>
            <p:nvPr/>
          </p:nvSpPr>
          <p:spPr bwMode="auto">
            <a:xfrm>
              <a:off x="1872" y="3264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23"/>
            <p:cNvSpPr>
              <a:spLocks noChangeShapeType="1"/>
            </p:cNvSpPr>
            <p:nvPr/>
          </p:nvSpPr>
          <p:spPr bwMode="auto">
            <a:xfrm flipV="1">
              <a:off x="1584" y="37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AutoShape 24"/>
            <p:cNvSpPr>
              <a:spLocks noChangeArrowheads="1"/>
            </p:cNvSpPr>
            <p:nvPr/>
          </p:nvSpPr>
          <p:spPr bwMode="auto">
            <a:xfrm>
              <a:off x="1920" y="2880"/>
              <a:ext cx="768" cy="624"/>
            </a:xfrm>
            <a:prstGeom prst="hexagon">
              <a:avLst>
                <a:gd name="adj" fmla="val 3076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1318" name="Line 25"/>
            <p:cNvSpPr>
              <a:spLocks noChangeShapeType="1"/>
            </p:cNvSpPr>
            <p:nvPr/>
          </p:nvSpPr>
          <p:spPr bwMode="auto">
            <a:xfrm flipV="1">
              <a:off x="2160" y="292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26"/>
            <p:cNvSpPr>
              <a:spLocks noChangeShapeType="1"/>
            </p:cNvSpPr>
            <p:nvPr/>
          </p:nvSpPr>
          <p:spPr bwMode="auto">
            <a:xfrm flipV="1">
              <a:off x="2448" y="3168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188640"/>
            <a:ext cx="89669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loss kinetics of phenanthrene by ozonation at the air-ice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interface are (a) faster than in solution; (b) </a:t>
            </a:r>
            <a:r>
              <a:rPr lang="en-US" sz="2800" i="1" dirty="0" smtClean="0">
                <a:solidFill>
                  <a:srgbClr val="FF0000"/>
                </a:solidFill>
              </a:rPr>
              <a:t>first order </a:t>
            </a:r>
            <a:r>
              <a:rPr lang="en-US" sz="2800" dirty="0" smtClean="0">
                <a:solidFill>
                  <a:srgbClr val="FF0000"/>
                </a:solidFill>
              </a:rPr>
              <a:t>in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						phenanthrene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859016" y="1484784"/>
            <a:ext cx="42849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T. F.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D. J. Donaldson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Environ. Res.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C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045006  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doi</a:t>
            </a:r>
            <a:r>
              <a:rPr kumimoji="0" lang="en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10.1088/1748-9326/3/4/045006</a:t>
            </a:r>
            <a:r>
              <a:rPr kumimoji="0" lang="en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, (2008)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755576" y="4725144"/>
            <a:ext cx="3888432" cy="0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51720" y="4365104"/>
            <a:ext cx="27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surface (upper limit)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8" grpId="0"/>
      <p:bldP spid="501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atepwa"/>
          <p:cNvPicPr>
            <a:picLocks noChangeAspect="1" noChangeArrowheads="1"/>
          </p:cNvPicPr>
          <p:nvPr/>
        </p:nvPicPr>
        <p:blipFill>
          <a:blip r:embed="rId3" cstate="print">
            <a:lum bright="54000" contrast="-66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604448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CA" sz="3000" dirty="0" smtClean="0">
                <a:solidFill>
                  <a:srgbClr val="FF0000"/>
                </a:solidFill>
              </a:rPr>
              <a:t>Reactions of OH with aromatics at the air-ice interface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288" y="1958975"/>
            <a:ext cx="8950325" cy="1541463"/>
          </a:xfrm>
        </p:spPr>
        <p:txBody>
          <a:bodyPr/>
          <a:lstStyle/>
          <a:p>
            <a:pPr eaLnBrk="1" hangingPunct="1"/>
            <a:r>
              <a:rPr lang="en-CA" sz="2800" dirty="0" smtClean="0"/>
              <a:t>OH formed from photolysis of H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O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, NO</a:t>
            </a:r>
            <a:r>
              <a:rPr lang="en-CA" sz="2800" baseline="-25000" dirty="0" smtClean="0"/>
              <a:t>3</a:t>
            </a:r>
            <a:r>
              <a:rPr lang="en-CA" sz="2800" baseline="30000" dirty="0" smtClean="0"/>
              <a:t>¯</a:t>
            </a:r>
            <a:r>
              <a:rPr lang="en-CA" sz="2800" dirty="0" smtClean="0"/>
              <a:t>, or NO</a:t>
            </a:r>
            <a:r>
              <a:rPr lang="en-CA" sz="2800" baseline="-25000" dirty="0" smtClean="0"/>
              <a:t>2</a:t>
            </a:r>
            <a:r>
              <a:rPr lang="en-CA" sz="2800" baseline="30000" dirty="0" smtClean="0"/>
              <a:t>¯</a:t>
            </a:r>
            <a:endParaRPr lang="en-CA" sz="2800" dirty="0" smtClean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0" y="2636838"/>
            <a:ext cx="4464050" cy="3519487"/>
            <a:chOff x="2948" y="1661"/>
            <a:chExt cx="2812" cy="2217"/>
          </a:xfrm>
        </p:grpSpPr>
        <p:graphicFrame>
          <p:nvGraphicFramePr>
            <p:cNvPr id="46088" name="Object 6"/>
            <p:cNvGraphicFramePr>
              <a:graphicFrameLocks noChangeAspect="1"/>
            </p:cNvGraphicFramePr>
            <p:nvPr/>
          </p:nvGraphicFramePr>
          <p:xfrm>
            <a:off x="2948" y="1706"/>
            <a:ext cx="2812" cy="2172"/>
          </p:xfrm>
          <a:graphic>
            <a:graphicData uri="http://schemas.openxmlformats.org/presentationml/2006/ole">
              <p:oleObj spid="_x0000_s71682" name="SPW 11.0 Graph" r:id="rId4" imgW="5472360" imgH="4227840" progId="SigmaPlotGraphicObject.10">
                <p:embed/>
              </p:oleObj>
            </a:graphicData>
          </a:graphic>
        </p:graphicFrame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3357" y="1661"/>
              <a:ext cx="19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b="1"/>
                <a:t>Excitation spectra in aqueous solution</a:t>
              </a:r>
            </a:p>
          </p:txBody>
        </p:sp>
        <p:sp>
          <p:nvSpPr>
            <p:cNvPr id="46090" name="Text Box 9"/>
            <p:cNvSpPr txBox="1">
              <a:spLocks noChangeArrowheads="1"/>
            </p:cNvSpPr>
            <p:nvPr/>
          </p:nvSpPr>
          <p:spPr bwMode="auto">
            <a:xfrm>
              <a:off x="3380" y="2251"/>
              <a:ext cx="54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>
                  <a:solidFill>
                    <a:srgbClr val="0000FF"/>
                  </a:solidFill>
                </a:rPr>
                <a:t>Benzene</a:t>
              </a:r>
              <a:endParaRPr lang="en-CA" sz="1200" baseline="-25000">
                <a:solidFill>
                  <a:srgbClr val="0000FF"/>
                </a:solidFill>
              </a:endParaRPr>
            </a:p>
          </p:txBody>
        </p:sp>
        <p:sp>
          <p:nvSpPr>
            <p:cNvPr id="46092" name="Text Box 11"/>
            <p:cNvSpPr txBox="1">
              <a:spLocks noChangeArrowheads="1"/>
            </p:cNvSpPr>
            <p:nvPr/>
          </p:nvSpPr>
          <p:spPr bwMode="auto">
            <a:xfrm>
              <a:off x="4898" y="1888"/>
              <a:ext cx="54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dirty="0">
                  <a:solidFill>
                    <a:srgbClr val="FF0000"/>
                  </a:solidFill>
                </a:rPr>
                <a:t>Phenol</a:t>
              </a:r>
              <a:endParaRPr lang="en-CA" sz="12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6093" name="Rectangle 4"/>
          <p:cNvSpPr>
            <a:spLocks noChangeArrowheads="1"/>
          </p:cNvSpPr>
          <p:nvPr/>
        </p:nvSpPr>
        <p:spPr bwMode="auto">
          <a:xfrm>
            <a:off x="0" y="2492375"/>
            <a:ext cx="464343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2600"/>
              <a:t>Reagents frozen from solution or deposited from gas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2600"/>
              <a:t>Anthracene + OH</a:t>
            </a:r>
            <a:endParaRPr lang="en-CA" sz="3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2600"/>
              <a:t>Benzene + OH </a:t>
            </a:r>
            <a:r>
              <a:rPr lang="en-CA" sz="2600">
                <a:sym typeface="Wingdings" pitchFamily="2" charset="2"/>
              </a:rPr>
              <a:t> Phenol</a:t>
            </a:r>
            <a:endParaRPr lang="en-CA" sz="260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23728" y="1268760"/>
            <a:ext cx="5904656" cy="4384828"/>
            <a:chOff x="1519" y="1294"/>
            <a:chExt cx="2812" cy="2213"/>
          </a:xfrm>
        </p:grpSpPr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1519" y="1335"/>
            <a:ext cx="2812" cy="2172"/>
          </p:xfrm>
          <a:graphic>
            <a:graphicData uri="http://schemas.openxmlformats.org/presentationml/2006/ole">
              <p:oleObj spid="_x0000_s71683" name="SPW 8.0 Graph" r:id="rId5" imgW="5472360" imgH="4227840" progId="SigmaPlotGraphicObject.10">
                <p:embed/>
              </p:oleObj>
            </a:graphicData>
          </a:graphic>
        </p:graphicFrame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927" y="1294"/>
              <a:ext cx="1905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b="1" dirty="0"/>
                <a:t>Excitation spectra in aqueous solution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968" y="1746"/>
              <a:ext cx="54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100" dirty="0">
                  <a:solidFill>
                    <a:srgbClr val="0000FF"/>
                  </a:solidFill>
                </a:rPr>
                <a:t>Benzene + NaNO</a:t>
              </a:r>
              <a:r>
                <a:rPr lang="en-CA" sz="1100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538" y="1540"/>
              <a:ext cx="54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100" dirty="0">
                  <a:solidFill>
                    <a:srgbClr val="009900"/>
                  </a:solidFill>
                </a:rPr>
                <a:t>Irradiated sample</a:t>
              </a:r>
              <a:endParaRPr lang="en-CA" sz="1100" baseline="-25000" dirty="0">
                <a:solidFill>
                  <a:srgbClr val="009900"/>
                </a:solidFill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435" y="1540"/>
              <a:ext cx="54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100" dirty="0">
                  <a:solidFill>
                    <a:srgbClr val="FF0000"/>
                  </a:solidFill>
                </a:rPr>
                <a:t>Phenol</a:t>
              </a:r>
              <a:endParaRPr lang="en-CA" sz="11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23528" y="5661248"/>
            <a:ext cx="6408738" cy="790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200"/>
              <a:t>Phenol formation observed from the photolysis of OH-precursors in water, </a:t>
            </a:r>
            <a:r>
              <a:rPr lang="en-CA" sz="2200" b="1">
                <a:solidFill>
                  <a:srgbClr val="FF0000"/>
                </a:solidFill>
              </a:rPr>
              <a:t>but not on ice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51720" y="6488668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T.F. </a:t>
            </a:r>
            <a:r>
              <a:rPr lang="en-GB" dirty="0" err="1" smtClean="0"/>
              <a:t>Kahan</a:t>
            </a:r>
            <a:r>
              <a:rPr lang="en-US" dirty="0" smtClean="0"/>
              <a:t> et al., </a:t>
            </a:r>
            <a:r>
              <a:rPr lang="en-US" i="1" dirty="0" smtClean="0"/>
              <a:t>Atmos. Chem. Phys,</a:t>
            </a:r>
            <a:r>
              <a:rPr lang="en-US" dirty="0" smtClean="0"/>
              <a:t> </a:t>
            </a:r>
            <a:r>
              <a:rPr lang="en-CA" b="1" dirty="0" smtClean="0"/>
              <a:t>10</a:t>
            </a:r>
            <a:r>
              <a:rPr lang="en-CA" dirty="0" smtClean="0"/>
              <a:t>, 843-854,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  <p:bldP spid="46093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Katepwa"/>
          <p:cNvPicPr>
            <a:picLocks noChangeAspect="1" noChangeArrowheads="1"/>
          </p:cNvPicPr>
          <p:nvPr/>
        </p:nvPicPr>
        <p:blipFill>
          <a:blip r:embed="rId3" cstate="print">
            <a:lum bright="54000" contrast="-66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CA" sz="3200" dirty="0" smtClean="0"/>
              <a:t>Heterogeneous reactions of aromatics with OH(g) formed from HONO photolysis on </a:t>
            </a:r>
            <a:r>
              <a:rPr lang="en-CA" sz="3200" dirty="0" smtClean="0">
                <a:solidFill>
                  <a:srgbClr val="0000FF"/>
                </a:solidFill>
              </a:rPr>
              <a:t>water</a:t>
            </a:r>
            <a:r>
              <a:rPr lang="en-CA" sz="3200" dirty="0" smtClean="0"/>
              <a:t> and </a:t>
            </a:r>
            <a:r>
              <a:rPr lang="en-CA" sz="3200" dirty="0" smtClean="0">
                <a:solidFill>
                  <a:srgbClr val="FF0000"/>
                </a:solidFill>
              </a:rPr>
              <a:t>ice </a:t>
            </a:r>
            <a:r>
              <a:rPr lang="en-CA" sz="3200" dirty="0" smtClean="0"/>
              <a:t>surfaces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925" y="2060575"/>
            <a:ext cx="4392613" cy="3600450"/>
            <a:chOff x="113" y="2069"/>
            <a:chExt cx="2631" cy="217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3" y="2115"/>
              <a:ext cx="2631" cy="2132"/>
              <a:chOff x="210" y="295"/>
              <a:chExt cx="2304" cy="1761"/>
            </a:xfrm>
          </p:grpSpPr>
          <p:graphicFrame>
            <p:nvGraphicFramePr>
              <p:cNvPr id="14339" name="Object 7"/>
              <p:cNvGraphicFramePr>
                <a:graphicFrameLocks noChangeAspect="1"/>
              </p:cNvGraphicFramePr>
              <p:nvPr/>
            </p:nvGraphicFramePr>
            <p:xfrm>
              <a:off x="210" y="295"/>
              <a:ext cx="2304" cy="1761"/>
            </p:xfrm>
            <a:graphic>
              <a:graphicData uri="http://schemas.openxmlformats.org/presentationml/2006/ole">
                <p:oleObj spid="_x0000_s69635" name="SPW 11.0 Graph" r:id="rId4" imgW="5579640" imgH="4264560" progId="SigmaPlotGraphicObject.10">
                  <p:embed/>
                </p:oleObj>
              </a:graphicData>
            </a:graphic>
          </p:graphicFrame>
          <p:sp>
            <p:nvSpPr>
              <p:cNvPr id="14349" name="Line 8"/>
              <p:cNvSpPr>
                <a:spLocks noChangeShapeType="1"/>
              </p:cNvSpPr>
              <p:nvPr/>
            </p:nvSpPr>
            <p:spPr bwMode="auto">
              <a:xfrm>
                <a:off x="912" y="624"/>
                <a:ext cx="0" cy="9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Text Box 9"/>
              <p:cNvSpPr txBox="1">
                <a:spLocks noChangeArrowheads="1"/>
              </p:cNvSpPr>
              <p:nvPr/>
            </p:nvSpPr>
            <p:spPr bwMode="auto">
              <a:xfrm>
                <a:off x="720" y="480"/>
                <a:ext cx="432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/>
                  <a:t>Lamp on</a:t>
                </a:r>
              </a:p>
            </p:txBody>
          </p:sp>
        </p:grpSp>
        <p:sp>
          <p:nvSpPr>
            <p:cNvPr id="14348" name="Text Box 13"/>
            <p:cNvSpPr txBox="1">
              <a:spLocks noChangeArrowheads="1"/>
            </p:cNvSpPr>
            <p:nvPr/>
          </p:nvSpPr>
          <p:spPr bwMode="auto">
            <a:xfrm>
              <a:off x="1066" y="2069"/>
              <a:ext cx="63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/>
                <a:t>Benzene</a:t>
              </a:r>
            </a:p>
          </p:txBody>
        </p:sp>
      </p:grp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2555875" y="3573463"/>
            <a:ext cx="360363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843213" y="3141663"/>
            <a:ext cx="10080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>
                <a:solidFill>
                  <a:srgbClr val="0000CC"/>
                </a:solidFill>
              </a:rPr>
              <a:t>Phenol formation on water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484438" y="4005263"/>
            <a:ext cx="10080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>
                <a:solidFill>
                  <a:srgbClr val="FF0000"/>
                </a:solidFill>
              </a:rPr>
              <a:t>No phenol formation on ice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2916238" y="4652963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476375" y="2708275"/>
            <a:ext cx="2808288" cy="2449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643438" y="2060575"/>
            <a:ext cx="4427537" cy="3600450"/>
            <a:chOff x="2925" y="1298"/>
            <a:chExt cx="2789" cy="2268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925" y="1298"/>
              <a:ext cx="2789" cy="2268"/>
              <a:chOff x="2971" y="2115"/>
              <a:chExt cx="2699" cy="2132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971" y="2139"/>
                <a:ext cx="2699" cy="2108"/>
                <a:chOff x="527" y="703"/>
                <a:chExt cx="2996" cy="2244"/>
              </a:xfrm>
            </p:grpSpPr>
            <p:graphicFrame>
              <p:nvGraphicFramePr>
                <p:cNvPr id="14338" name="Object 11"/>
                <p:cNvGraphicFramePr>
                  <a:graphicFrameLocks noChangeAspect="1"/>
                </p:cNvGraphicFramePr>
                <p:nvPr/>
              </p:nvGraphicFramePr>
              <p:xfrm>
                <a:off x="527" y="703"/>
                <a:ext cx="2996" cy="2244"/>
              </p:xfrm>
              <a:graphic>
                <a:graphicData uri="http://schemas.openxmlformats.org/presentationml/2006/ole">
                  <p:oleObj spid="_x0000_s69634" name="SPW 11.0 Graph" r:id="rId5" imgW="5707440" imgH="4264560" progId="SigmaPlotGraphicObject.10">
                    <p:embed/>
                  </p:oleObj>
                </a:graphicData>
              </a:graphic>
            </p:graphicFrame>
            <p:sp>
              <p:nvSpPr>
                <p:cNvPr id="14346" name="Rectangle 12"/>
                <p:cNvSpPr>
                  <a:spLocks noChangeArrowheads="1"/>
                </p:cNvSpPr>
                <p:nvPr/>
              </p:nvSpPr>
              <p:spPr bwMode="auto">
                <a:xfrm>
                  <a:off x="1071" y="2336"/>
                  <a:ext cx="91" cy="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45" name="Text Box 14"/>
              <p:cNvSpPr txBox="1">
                <a:spLocks noChangeArrowheads="1"/>
              </p:cNvSpPr>
              <p:nvPr/>
            </p:nvSpPr>
            <p:spPr bwMode="auto">
              <a:xfrm>
                <a:off x="3969" y="2115"/>
                <a:ext cx="771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400" b="1"/>
                  <a:t>Anthracene</a:t>
                </a:r>
              </a:p>
            </p:txBody>
          </p:sp>
        </p:grp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3651" y="2659"/>
              <a:ext cx="77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300">
                  <a:solidFill>
                    <a:srgbClr val="0000CC"/>
                  </a:solidFill>
                </a:rPr>
                <a:t>Water surface</a:t>
              </a:r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4830" y="1979"/>
              <a:ext cx="63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300">
                  <a:solidFill>
                    <a:srgbClr val="FF0000"/>
                  </a:solidFill>
                </a:rPr>
                <a:t>Ice surface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051720" y="6488668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T.F. </a:t>
            </a:r>
            <a:r>
              <a:rPr lang="en-GB" dirty="0" err="1" smtClean="0"/>
              <a:t>Kahan</a:t>
            </a:r>
            <a:r>
              <a:rPr lang="en-US" dirty="0" smtClean="0"/>
              <a:t> et al., </a:t>
            </a:r>
            <a:r>
              <a:rPr lang="en-US" i="1" dirty="0" smtClean="0"/>
              <a:t>Atmos. Chem. Phys,</a:t>
            </a:r>
            <a:r>
              <a:rPr lang="en-US" dirty="0" smtClean="0"/>
              <a:t> </a:t>
            </a:r>
            <a:r>
              <a:rPr lang="en-CA" b="1" dirty="0" smtClean="0"/>
              <a:t>10</a:t>
            </a:r>
            <a:r>
              <a:rPr lang="en-CA" dirty="0" smtClean="0"/>
              <a:t>, 843-854,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Katepwa"/>
          <p:cNvPicPr>
            <a:picLocks noChangeAspect="1" noChangeArrowheads="1"/>
          </p:cNvPicPr>
          <p:nvPr/>
        </p:nvPicPr>
        <p:blipFill>
          <a:blip r:embed="rId3" cstate="print">
            <a:lum bright="54000" contrast="-66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3200" dirty="0" smtClean="0">
                <a:solidFill>
                  <a:srgbClr val="FF0000"/>
                </a:solidFill>
              </a:rPr>
              <a:t>Once again, we do the ice cube and crushed ice experiments …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1196752"/>
            <a:ext cx="7092280" cy="4465166"/>
            <a:chOff x="22" y="2295"/>
            <a:chExt cx="2632" cy="1815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8" y="2295"/>
              <a:ext cx="2586" cy="1815"/>
              <a:chOff x="113" y="119"/>
              <a:chExt cx="3312" cy="2314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13" y="119"/>
                <a:ext cx="3312" cy="2314"/>
                <a:chOff x="210" y="204"/>
                <a:chExt cx="3312" cy="2314"/>
              </a:xfrm>
            </p:grpSpPr>
            <p:graphicFrame>
              <p:nvGraphicFramePr>
                <p:cNvPr id="13314" name="Object 31"/>
                <p:cNvGraphicFramePr>
                  <a:graphicFrameLocks noChangeAspect="1"/>
                </p:cNvGraphicFramePr>
                <p:nvPr/>
              </p:nvGraphicFramePr>
              <p:xfrm>
                <a:off x="210" y="204"/>
                <a:ext cx="3312" cy="2314"/>
              </p:xfrm>
              <a:graphic>
                <a:graphicData uri="http://schemas.openxmlformats.org/presentationml/2006/ole">
                  <p:oleObj spid="_x0000_s70658" name="SPW 11.0 Graph" r:id="rId4" imgW="6102360" imgH="4264560" progId="SigmaPlotGraphicObject.10">
                    <p:embed/>
                  </p:oleObj>
                </a:graphicData>
              </a:graphic>
            </p:graphicFrame>
            <p:sp>
              <p:nvSpPr>
                <p:cNvPr id="13328" name="Rectangle 32"/>
                <p:cNvSpPr>
                  <a:spLocks noChangeArrowheads="1"/>
                </p:cNvSpPr>
                <p:nvPr/>
              </p:nvSpPr>
              <p:spPr bwMode="auto">
                <a:xfrm>
                  <a:off x="845" y="1247"/>
                  <a:ext cx="181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25" name="Text Box 33"/>
              <p:cNvSpPr txBox="1">
                <a:spLocks noChangeArrowheads="1"/>
              </p:cNvSpPr>
              <p:nvPr/>
            </p:nvSpPr>
            <p:spPr bwMode="auto">
              <a:xfrm>
                <a:off x="1883" y="1417"/>
                <a:ext cx="907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000">
                    <a:solidFill>
                      <a:srgbClr val="0000FF"/>
                    </a:solidFill>
                  </a:rPr>
                  <a:t>Aqueous solution</a:t>
                </a:r>
              </a:p>
            </p:txBody>
          </p:sp>
          <p:sp>
            <p:nvSpPr>
              <p:cNvPr id="13326" name="Text Box 34"/>
              <p:cNvSpPr txBox="1">
                <a:spLocks noChangeArrowheads="1"/>
              </p:cNvSpPr>
              <p:nvPr/>
            </p:nvSpPr>
            <p:spPr bwMode="auto">
              <a:xfrm>
                <a:off x="1337" y="1025"/>
                <a:ext cx="908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000">
                    <a:solidFill>
                      <a:srgbClr val="009900"/>
                    </a:solidFill>
                  </a:rPr>
                  <a:t>Ice cubes</a:t>
                </a:r>
              </a:p>
            </p:txBody>
          </p:sp>
          <p:sp>
            <p:nvSpPr>
              <p:cNvPr id="13327" name="Text Box 35"/>
              <p:cNvSpPr txBox="1">
                <a:spLocks noChangeArrowheads="1"/>
              </p:cNvSpPr>
              <p:nvPr/>
            </p:nvSpPr>
            <p:spPr bwMode="auto">
              <a:xfrm>
                <a:off x="2155" y="1780"/>
                <a:ext cx="908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000">
                    <a:solidFill>
                      <a:srgbClr val="FF0000"/>
                    </a:solidFill>
                  </a:rPr>
                  <a:t>Ice granules</a:t>
                </a:r>
              </a:p>
            </p:txBody>
          </p:sp>
        </p:grpSp>
        <p:sp>
          <p:nvSpPr>
            <p:cNvPr id="13323" name="Text Box 36"/>
            <p:cNvSpPr txBox="1">
              <a:spLocks noChangeArrowheads="1"/>
            </p:cNvSpPr>
            <p:nvPr/>
          </p:nvSpPr>
          <p:spPr bwMode="auto">
            <a:xfrm>
              <a:off x="22" y="2296"/>
              <a:ext cx="263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000" b="1" dirty="0"/>
                <a:t>Phenol formation rates from OH + benzene in bulk samples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How well are solutes excluded to the air-ice surface?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116013" y="1484313"/>
          <a:ext cx="6769100" cy="4902200"/>
        </p:xfrm>
        <a:graphic>
          <a:graphicData uri="http://schemas.openxmlformats.org/presentationml/2006/ole">
            <p:oleObj spid="_x0000_s72706" name="SPW 11.0 Graph" r:id="rId3" imgW="6537960" imgH="4522320" progId="SigmaPlotGraphicObject.10">
              <p:embed/>
            </p:oleObj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1259632" y="1412776"/>
            <a:ext cx="6696075" cy="4999037"/>
            <a:chOff x="1116013" y="1484313"/>
            <a:chExt cx="6696075" cy="4999037"/>
          </a:xfrm>
        </p:grpSpPr>
        <p:pic>
          <p:nvPicPr>
            <p:cNvPr id="5" name="Picture 9" descr="frozen rates Br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6013" y="1484313"/>
              <a:ext cx="6696075" cy="4999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211960" y="5157192"/>
              <a:ext cx="23365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1D06C4"/>
                  </a:solidFill>
                </a:rPr>
                <a:t>Water surface result</a:t>
              </a:r>
              <a:endParaRPr lang="en-US" sz="2000" b="1" dirty="0">
                <a:solidFill>
                  <a:srgbClr val="1D06C4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15816" y="1628800"/>
              <a:ext cx="2601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Kinetics of O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+ Br</a:t>
              </a:r>
              <a:r>
                <a:rPr lang="en-US" sz="2400" baseline="30000" dirty="0" smtClean="0">
                  <a:latin typeface="Symbol" pitchFamily="18" charset="2"/>
                </a:rPr>
                <a:t>-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pic>
        <p:nvPicPr>
          <p:cNvPr id="6" name="Picture 5" descr="C:\Documents and Settings\James Donaldson\Desktop\Sumi  O3 + X-\O3 + NaX results\I2 on ice\DSCN59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6319837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981075"/>
          <a:ext cx="8280400" cy="5329238"/>
        </p:xfrm>
        <a:graphic>
          <a:graphicData uri="http://schemas.openxmlformats.org/presentationml/2006/ole">
            <p:oleObj spid="_x0000_s11266" name="SPW 11.0 Graph" r:id="rId3" imgW="7827840" imgH="4271760" progId="SigmaPlotGraphicObject.10">
              <p:embed/>
            </p:oleObj>
          </a:graphicData>
        </a:graphic>
      </p:graphicFrame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11188" y="188913"/>
            <a:ext cx="8547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For nitric acid, NaNO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and Mg(NO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, we see a good Raman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signal from the nitrate sym. str. at the air-water interface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724525" y="350043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</a:rPr>
              <a:t>H-O-H bend</a:t>
            </a:r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3059113" y="2781300"/>
            <a:ext cx="827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</a:rPr>
              <a:t>nitrate</a:t>
            </a:r>
          </a:p>
        </p:txBody>
      </p:sp>
      <p:pic>
        <p:nvPicPr>
          <p:cNvPr id="6" name="Picture 5" descr="Figure 1b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568" y="1052736"/>
            <a:ext cx="7560840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5576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or in?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does atmospheric ice chemistry occur?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 descr="C:\Documents and Settings\James Donaldson\Desktop\ran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1625159" cy="220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C:\Documents and Settings\James Donaldson\Desktop\klaudia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24944"/>
            <a:ext cx="1728192" cy="2413183"/>
          </a:xfrm>
          <a:prstGeom prst="rect">
            <a:avLst/>
          </a:prstGeom>
          <a:noFill/>
        </p:spPr>
      </p:pic>
      <p:pic>
        <p:nvPicPr>
          <p:cNvPr id="7" name="Picture 10" descr="C:\Documents and Settings\James Donaldson\Desktop\pictures\pictures of group\nana2 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61048"/>
            <a:ext cx="1901229" cy="219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1556792"/>
            <a:ext cx="1911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Thanks to: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458112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Ran Zhao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5445224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Klaudia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Jumaa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6093296"/>
            <a:ext cx="212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Nana </a:t>
            </a:r>
            <a:r>
              <a:rPr lang="en-US" sz="2400" dirty="0" err="1" smtClean="0">
                <a:solidFill>
                  <a:srgbClr val="7030A0"/>
                </a:solidFill>
              </a:rPr>
              <a:t>Kwamena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2348880"/>
            <a:ext cx="19944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Funding: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NSERC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CFCAS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1475655" y="1003858"/>
          <a:ext cx="7038107" cy="5512830"/>
        </p:xfrm>
        <a:graphic>
          <a:graphicData uri="http://schemas.openxmlformats.org/presentationml/2006/ole">
            <p:oleObj spid="_x0000_s13314" name="SPW 11.0 Graph" r:id="rId3" imgW="7882200" imgH="6173640" progId="SigmaPlotGraphicObject.10">
              <p:embed/>
            </p:oleObj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1547664" y="1124744"/>
          <a:ext cx="6894091" cy="5400024"/>
        </p:xfrm>
        <a:graphic>
          <a:graphicData uri="http://schemas.openxmlformats.org/presentationml/2006/ole">
            <p:oleObj spid="_x0000_s13315" name="SPW 11.0 Graph" r:id="rId4" imgW="7882200" imgH="6173640" progId="SigmaPlotGraphicObject.10">
              <p:embed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528" y="188640"/>
            <a:ext cx="86407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Now with some understanding of nitrate intensities, we freeze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100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</a:rPr>
              <a:t>mM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solutions of Mg(NO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3059832" y="2924944"/>
            <a:ext cx="1512168" cy="24265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sz="3200" dirty="0" smtClean="0">
                <a:solidFill>
                  <a:srgbClr val="FF0000"/>
                </a:solidFill>
              </a:rPr>
              <a:t>Mg(NO</a:t>
            </a:r>
            <a:r>
              <a:rPr lang="en-CA" sz="3200" baseline="-25000" dirty="0" smtClean="0">
                <a:solidFill>
                  <a:srgbClr val="FF0000"/>
                </a:solidFill>
              </a:rPr>
              <a:t>3</a:t>
            </a:r>
            <a:r>
              <a:rPr lang="en-CA" sz="3200" dirty="0" smtClean="0">
                <a:solidFill>
                  <a:srgbClr val="FF0000"/>
                </a:solidFill>
              </a:rPr>
              <a:t>)</a:t>
            </a:r>
            <a:r>
              <a:rPr lang="en-CA" sz="3200" baseline="-25000" dirty="0" smtClean="0">
                <a:solidFill>
                  <a:srgbClr val="FF0000"/>
                </a:solidFill>
              </a:rPr>
              <a:t>2</a:t>
            </a:r>
            <a:r>
              <a:rPr lang="en-CA" sz="3200" dirty="0" smtClean="0">
                <a:solidFill>
                  <a:srgbClr val="FF0000"/>
                </a:solidFill>
              </a:rPr>
              <a:t>·H</a:t>
            </a:r>
            <a:r>
              <a:rPr lang="en-CA" sz="3200" baseline="-25000" dirty="0" smtClean="0">
                <a:solidFill>
                  <a:srgbClr val="FF0000"/>
                </a:solidFill>
              </a:rPr>
              <a:t>2</a:t>
            </a:r>
            <a:r>
              <a:rPr lang="en-CA" sz="3200" dirty="0" smtClean="0">
                <a:solidFill>
                  <a:srgbClr val="FF0000"/>
                </a:solidFill>
              </a:rPr>
              <a:t>O Phase Diagram</a:t>
            </a:r>
            <a:endParaRPr lang="en-CA" sz="3200" baseline="-25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600" y="3260725"/>
            <a:ext cx="228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MgNO3.gif"/>
          <p:cNvPicPr>
            <a:picLocks noChangeAspect="1"/>
          </p:cNvPicPr>
          <p:nvPr/>
        </p:nvPicPr>
        <p:blipFill>
          <a:blip r:embed="rId2" cstate="print"/>
          <a:srcRect t="62731" r="54697" b="5975"/>
          <a:stretch>
            <a:fillRect/>
          </a:stretch>
        </p:blipFill>
        <p:spPr>
          <a:xfrm>
            <a:off x="76200" y="1203325"/>
            <a:ext cx="6763294" cy="45553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2574925"/>
            <a:ext cx="100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-10 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C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4937125"/>
            <a:ext cx="154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Mg(NO</a:t>
            </a:r>
            <a:r>
              <a:rPr lang="en-CA" sz="1600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CA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CA" sz="1600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en-CA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wt %</a:t>
            </a:r>
            <a:endParaRPr lang="en-CA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1355725"/>
            <a:ext cx="1423851" cy="50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 (</a:t>
            </a:r>
            <a:r>
              <a:rPr lang="en-CA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C</a:t>
            </a:r>
            <a:r>
              <a:rPr lang="en-CA" sz="1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)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52600" y="2574925"/>
            <a:ext cx="38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6096000" y="6492875"/>
            <a:ext cx="2133600" cy="365125"/>
          </a:xfrm>
        </p:spPr>
        <p:txBody>
          <a:bodyPr/>
          <a:lstStyle/>
          <a:p>
            <a:fld id="{3FB1398C-541F-4731-B260-CB6BC4FCB617}" type="slidenum">
              <a:rPr lang="en-CA" smtClean="0"/>
              <a:pPr/>
              <a:t>21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381397" y="2840113"/>
            <a:ext cx="2373086" cy="0"/>
          </a:xfrm>
          <a:prstGeom prst="line">
            <a:avLst/>
          </a:prstGeom>
          <a:ln w="3810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43200" y="143192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Liquid </a:t>
            </a:r>
          </a:p>
          <a:p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Mg(NO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2(</a:t>
            </a:r>
            <a:r>
              <a:rPr lang="en-CA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aq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+ H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CA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aq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CA" baseline="-25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295592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 Phases</a:t>
            </a:r>
          </a:p>
          <a:p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Mg(NO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2(</a:t>
            </a:r>
            <a:r>
              <a:rPr lang="en-CA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aq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+ H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(s)</a:t>
            </a:r>
            <a:endParaRPr lang="en-CA" baseline="-25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8400" y="4251325"/>
            <a:ext cx="464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3886200" y="417512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Solid</a:t>
            </a:r>
          </a:p>
          <a:p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Mg(NO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·9H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C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(s)</a:t>
            </a:r>
            <a:endParaRPr lang="en-CA" baseline="-25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3754483" y="2840113"/>
            <a:ext cx="3484517" cy="3782342"/>
            <a:chOff x="4211683" y="2703588"/>
            <a:chExt cx="3484517" cy="3782342"/>
          </a:xfrm>
        </p:grpSpPr>
        <p:sp>
          <p:nvSpPr>
            <p:cNvPr id="19" name="TextBox 18"/>
            <p:cNvSpPr txBox="1"/>
            <p:nvPr/>
          </p:nvSpPr>
          <p:spPr>
            <a:xfrm>
              <a:off x="4343400" y="5562600"/>
              <a:ext cx="3352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rgbClr val="C00000"/>
                  </a:solidFill>
                </a:rPr>
                <a:t>Brine [Mg(NO</a:t>
              </a:r>
              <a:r>
                <a:rPr lang="en-CA" b="1" baseline="-25000" dirty="0" smtClean="0">
                  <a:solidFill>
                    <a:srgbClr val="C00000"/>
                  </a:solidFill>
                </a:rPr>
                <a:t>3</a:t>
              </a:r>
              <a:r>
                <a:rPr lang="en-CA" b="1" dirty="0" smtClean="0">
                  <a:solidFill>
                    <a:srgbClr val="C00000"/>
                  </a:solidFill>
                </a:rPr>
                <a:t>)</a:t>
              </a:r>
              <a:r>
                <a:rPr lang="en-CA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CA" b="1" dirty="0" smtClean="0">
                  <a:solidFill>
                    <a:srgbClr val="C00000"/>
                  </a:solidFill>
                </a:rPr>
                <a:t>]</a:t>
              </a:r>
            </a:p>
            <a:p>
              <a:r>
                <a:rPr lang="en-CA" b="1" dirty="0" smtClean="0">
                  <a:solidFill>
                    <a:srgbClr val="C00000"/>
                  </a:solidFill>
                </a:rPr>
                <a:t>19 wt% </a:t>
              </a:r>
              <a:r>
                <a:rPr lang="en-CA" b="1" dirty="0" smtClean="0">
                  <a:solidFill>
                    <a:srgbClr val="C00000"/>
                  </a:solidFill>
                  <a:sym typeface="Symbol"/>
                </a:rPr>
                <a:t> 1.3 M Mg(NO</a:t>
              </a:r>
              <a:r>
                <a:rPr lang="en-CA" b="1" baseline="-25000" dirty="0" smtClean="0">
                  <a:solidFill>
                    <a:srgbClr val="C00000"/>
                  </a:solidFill>
                  <a:sym typeface="Symbol"/>
                </a:rPr>
                <a:t>3</a:t>
              </a:r>
              <a:r>
                <a:rPr lang="en-CA" b="1" dirty="0" smtClean="0">
                  <a:solidFill>
                    <a:srgbClr val="C00000"/>
                  </a:solidFill>
                  <a:sym typeface="Symbol"/>
                </a:rPr>
                <a:t>)</a:t>
              </a:r>
              <a:r>
                <a:rPr lang="en-CA" b="1" baseline="-25000" dirty="0" smtClean="0">
                  <a:solidFill>
                    <a:srgbClr val="C00000"/>
                  </a:solidFill>
                  <a:sym typeface="Symbol"/>
                </a:rPr>
                <a:t>2</a:t>
              </a:r>
              <a:r>
                <a:rPr lang="en-CA" b="1" dirty="0" smtClean="0">
                  <a:solidFill>
                    <a:srgbClr val="C00000"/>
                  </a:solidFill>
                  <a:sym typeface="Symbol"/>
                </a:rPr>
                <a:t> </a:t>
              </a:r>
            </a:p>
            <a:p>
              <a:r>
                <a:rPr lang="en-CA" b="1" dirty="0">
                  <a:solidFill>
                    <a:srgbClr val="C00000"/>
                  </a:solidFill>
                  <a:sym typeface="Symbol"/>
                </a:rPr>
                <a:t>	</a:t>
              </a:r>
              <a:r>
                <a:rPr lang="en-CA" b="1" dirty="0" smtClean="0">
                  <a:solidFill>
                    <a:srgbClr val="C00000"/>
                  </a:solidFill>
                  <a:sym typeface="Symbol"/>
                </a:rPr>
                <a:t> 2.6 M NO</a:t>
              </a:r>
              <a:r>
                <a:rPr lang="en-CA" b="1" baseline="-25000" dirty="0" smtClean="0">
                  <a:solidFill>
                    <a:srgbClr val="C00000"/>
                  </a:solidFill>
                  <a:sym typeface="Symbol"/>
                </a:rPr>
                <a:t>3</a:t>
              </a:r>
              <a:r>
                <a:rPr lang="en-CA" b="1" dirty="0" smtClean="0">
                  <a:solidFill>
                    <a:srgbClr val="C00000"/>
                  </a:solidFill>
                  <a:sym typeface="Symbol"/>
                </a:rPr>
                <a:t>ˉ</a:t>
              </a:r>
              <a:endParaRPr lang="en-CA" b="1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2617425" y="4297846"/>
              <a:ext cx="3188516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0" y="3946525"/>
            <a:ext cx="131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Eutectic T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en-CA" sz="3200" dirty="0" smtClean="0">
                <a:solidFill>
                  <a:srgbClr val="FF0000"/>
                </a:solidFill>
              </a:rPr>
              <a:t>Mg(NO</a:t>
            </a:r>
            <a:r>
              <a:rPr lang="en-CA" sz="3200" baseline="-25000" dirty="0" smtClean="0">
                <a:solidFill>
                  <a:srgbClr val="FF0000"/>
                </a:solidFill>
              </a:rPr>
              <a:t>3</a:t>
            </a:r>
            <a:r>
              <a:rPr lang="en-CA" sz="3200" dirty="0" smtClean="0">
                <a:solidFill>
                  <a:srgbClr val="FF0000"/>
                </a:solidFill>
              </a:rPr>
              <a:t>)</a:t>
            </a:r>
            <a:r>
              <a:rPr lang="en-CA" sz="3200" baseline="-25000" dirty="0" smtClean="0">
                <a:solidFill>
                  <a:srgbClr val="FF0000"/>
                </a:solidFill>
              </a:rPr>
              <a:t>2</a:t>
            </a:r>
            <a:r>
              <a:rPr lang="en-CA" sz="3200" dirty="0" smtClean="0">
                <a:solidFill>
                  <a:srgbClr val="FF0000"/>
                </a:solidFill>
              </a:rPr>
              <a:t>·H</a:t>
            </a:r>
            <a:r>
              <a:rPr lang="en-CA" sz="3200" baseline="-25000" dirty="0" smtClean="0">
                <a:solidFill>
                  <a:srgbClr val="FF0000"/>
                </a:solidFill>
              </a:rPr>
              <a:t>2</a:t>
            </a:r>
            <a:r>
              <a:rPr lang="en-CA" sz="3200" dirty="0" smtClean="0">
                <a:solidFill>
                  <a:srgbClr val="FF0000"/>
                </a:solidFill>
              </a:rPr>
              <a:t>O Phase Diagram</a:t>
            </a:r>
            <a:endParaRPr lang="en-CA" sz="3200" baseline="-25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600" y="3260725"/>
            <a:ext cx="228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Group 24"/>
          <p:cNvGrpSpPr/>
          <p:nvPr/>
        </p:nvGrpSpPr>
        <p:grpSpPr>
          <a:xfrm>
            <a:off x="0" y="1143000"/>
            <a:ext cx="3733800" cy="4140482"/>
            <a:chOff x="76200" y="1203325"/>
            <a:chExt cx="7467113" cy="6503012"/>
          </a:xfrm>
        </p:grpSpPr>
        <p:pic>
          <p:nvPicPr>
            <p:cNvPr id="3" name="Picture 2" descr="MgNO3.gif"/>
            <p:cNvPicPr>
              <a:picLocks noChangeAspect="1"/>
            </p:cNvPicPr>
            <p:nvPr/>
          </p:nvPicPr>
          <p:blipFill>
            <a:blip r:embed="rId3" cstate="print"/>
            <a:srcRect t="62731" r="54697" b="5975"/>
            <a:stretch>
              <a:fillRect/>
            </a:stretch>
          </p:blipFill>
          <p:spPr>
            <a:xfrm>
              <a:off x="76200" y="1203325"/>
              <a:ext cx="6763294" cy="45553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200" y="2519796"/>
              <a:ext cx="1327063" cy="569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-10</a:t>
              </a:r>
              <a:endParaRPr lang="en-CA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3121" y="5033059"/>
              <a:ext cx="2146160" cy="725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Mg(NO</a:t>
              </a:r>
              <a:r>
                <a:rPr lang="en-CA" sz="1200" b="1" baseline="-25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r>
                <a:rPr lang="en-CA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  <a:r>
                <a:rPr lang="en-CA" sz="1200" b="1" baseline="-25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2 </a:t>
              </a:r>
            </a:p>
            <a:p>
              <a:r>
                <a:rPr lang="en-CA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wt %</a:t>
              </a:r>
              <a:endParaRPr lang="en-CA" sz="12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399" y="1355724"/>
              <a:ext cx="1423851" cy="42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 (</a:t>
              </a:r>
              <a:r>
                <a:rPr lang="en-CA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  <a:sym typeface="Symbol"/>
                </a:rPr>
                <a:t>C</a:t>
              </a:r>
              <a:r>
                <a:rPr lang="en-CA" sz="1200" dirty="0" smtClean="0">
                  <a:latin typeface="Verdana" pitchFamily="34" charset="0"/>
                  <a:ea typeface="Verdana" pitchFamily="34" charset="0"/>
                  <a:cs typeface="Verdana" pitchFamily="34" charset="0"/>
                  <a:sym typeface="Symbol"/>
                </a:rPr>
                <a:t>)</a:t>
              </a:r>
              <a:endParaRPr lang="en-CA" sz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52600" y="2574925"/>
              <a:ext cx="3810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381397" y="2840113"/>
              <a:ext cx="2373086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438399" y="4251325"/>
              <a:ext cx="4648200" cy="533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21"/>
            <p:cNvGrpSpPr/>
            <p:nvPr/>
          </p:nvGrpSpPr>
          <p:grpSpPr>
            <a:xfrm>
              <a:off x="838150" y="2840113"/>
              <a:ext cx="6705163" cy="4866224"/>
              <a:chOff x="838150" y="2840113"/>
              <a:chExt cx="6705163" cy="486622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838150" y="6256161"/>
                <a:ext cx="6705163" cy="1450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Brine [Mg(NO</a:t>
                </a:r>
                <a:r>
                  <a:rPr lang="en-CA" baseline="-25000" dirty="0" smtClean="0"/>
                  <a:t>3</a:t>
                </a:r>
                <a:r>
                  <a:rPr lang="en-CA" dirty="0" smtClean="0"/>
                  <a:t>)</a:t>
                </a:r>
                <a:r>
                  <a:rPr lang="en-CA" baseline="-25000" dirty="0" smtClean="0"/>
                  <a:t>2</a:t>
                </a:r>
                <a:r>
                  <a:rPr lang="en-CA" dirty="0" smtClean="0"/>
                  <a:t>]</a:t>
                </a:r>
              </a:p>
              <a:p>
                <a:r>
                  <a:rPr lang="en-CA" dirty="0" smtClean="0"/>
                  <a:t>19 wt% 	</a:t>
                </a:r>
                <a:r>
                  <a:rPr lang="en-CA" dirty="0" smtClean="0">
                    <a:sym typeface="Symbol"/>
                  </a:rPr>
                  <a:t> 1.3 M Mg(NO</a:t>
                </a:r>
                <a:r>
                  <a:rPr lang="en-CA" baseline="-25000" dirty="0" smtClean="0">
                    <a:sym typeface="Symbol"/>
                  </a:rPr>
                  <a:t>3</a:t>
                </a:r>
                <a:r>
                  <a:rPr lang="en-CA" dirty="0" smtClean="0">
                    <a:sym typeface="Symbol"/>
                  </a:rPr>
                  <a:t>)</a:t>
                </a:r>
                <a:r>
                  <a:rPr lang="en-CA" baseline="-25000" dirty="0" smtClean="0">
                    <a:sym typeface="Symbol"/>
                  </a:rPr>
                  <a:t>2</a:t>
                </a:r>
                <a:r>
                  <a:rPr lang="en-CA" dirty="0" smtClean="0">
                    <a:sym typeface="Symbol"/>
                  </a:rPr>
                  <a:t> </a:t>
                </a:r>
              </a:p>
              <a:p>
                <a:r>
                  <a:rPr lang="en-CA" dirty="0">
                    <a:sym typeface="Symbol"/>
                  </a:rPr>
                  <a:t>	</a:t>
                </a:r>
                <a:r>
                  <a:rPr lang="en-CA" dirty="0" smtClean="0">
                    <a:sym typeface="Symbol"/>
                  </a:rPr>
                  <a:t> 2.6 M NO</a:t>
                </a:r>
                <a:r>
                  <a:rPr lang="en-CA" baseline="-25000" dirty="0" smtClean="0">
                    <a:sym typeface="Symbol"/>
                  </a:rPr>
                  <a:t>3</a:t>
                </a:r>
                <a:r>
                  <a:rPr lang="en-CA" dirty="0" smtClean="0">
                    <a:sym typeface="Symbol"/>
                  </a:rPr>
                  <a:t>ˉ</a:t>
                </a:r>
                <a:endParaRPr lang="en-CA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2160225" y="4434371"/>
                <a:ext cx="318851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ysDot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3923928" y="692696"/>
          <a:ext cx="5008827" cy="3208275"/>
        </p:xfrm>
        <a:graphic>
          <a:graphicData uri="http://schemas.openxmlformats.org/presentationml/2006/ole">
            <p:oleObj spid="_x0000_s14338" name="SPW 11.0 Graph" r:id="rId4" imgW="7757640" imgH="4271760" progId="SigmaPlotGraphicObject.10">
              <p:embed/>
            </p:oleObj>
          </a:graphicData>
        </a:graphic>
      </p:graphicFrame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4932040" y="1772816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1.5 M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868144" y="234888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0.5 M</a:t>
            </a:r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0" y="764704"/>
          <a:ext cx="4687528" cy="3672408"/>
        </p:xfrm>
        <a:graphic>
          <a:graphicData uri="http://schemas.openxmlformats.org/presentationml/2006/ole">
            <p:oleObj spid="_x0000_s14339" name="SPW 11.0 Graph" r:id="rId5" imgW="7898400" imgH="6171120" progId="SigmaPlotGraphicObject.10">
              <p:embed/>
            </p:oleObj>
          </a:graphicData>
        </a:graphic>
      </p:graphicFrame>
      <p:sp>
        <p:nvSpPr>
          <p:cNvPr id="21" name="Oval 20"/>
          <p:cNvSpPr/>
          <p:nvPr/>
        </p:nvSpPr>
        <p:spPr>
          <a:xfrm>
            <a:off x="1043608" y="2204864"/>
            <a:ext cx="986408" cy="1274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5"/>
          <p:cNvSpPr>
            <a:spLocks noGrp="1"/>
          </p:cNvSpPr>
          <p:nvPr>
            <p:ph idx="1"/>
          </p:nvPr>
        </p:nvSpPr>
        <p:spPr>
          <a:xfrm>
            <a:off x="3814192" y="4293096"/>
            <a:ext cx="5329808" cy="1800200"/>
          </a:xfrm>
        </p:spPr>
        <p:txBody>
          <a:bodyPr>
            <a:noAutofit/>
          </a:bodyPr>
          <a:lstStyle/>
          <a:p>
            <a:r>
              <a:rPr lang="en-CA" sz="2400" i="1" dirty="0" smtClean="0">
                <a:solidFill>
                  <a:srgbClr val="FF0000"/>
                </a:solidFill>
              </a:rPr>
              <a:t>Surface [NO</a:t>
            </a:r>
            <a:r>
              <a:rPr lang="en-CA" sz="2400" i="1" baseline="-25000" dirty="0" smtClean="0">
                <a:solidFill>
                  <a:srgbClr val="FF0000"/>
                </a:solidFill>
              </a:rPr>
              <a:t>3</a:t>
            </a:r>
            <a:r>
              <a:rPr lang="en-CA" sz="2400" i="1" dirty="0" smtClean="0">
                <a:solidFill>
                  <a:srgbClr val="FF0000"/>
                </a:solidFill>
              </a:rPr>
              <a:t>ˉ] </a:t>
            </a:r>
            <a:r>
              <a:rPr lang="en-CA" sz="2400" dirty="0" smtClean="0">
                <a:solidFill>
                  <a:srgbClr val="FF0000"/>
                </a:solidFill>
              </a:rPr>
              <a:t>not</a:t>
            </a:r>
            <a:r>
              <a:rPr lang="en-CA" sz="2400" i="1" dirty="0" smtClean="0">
                <a:solidFill>
                  <a:srgbClr val="FF0000"/>
                </a:solidFill>
              </a:rPr>
              <a:t> predicted by equilibrium phase diagram</a:t>
            </a:r>
          </a:p>
          <a:p>
            <a:r>
              <a:rPr lang="en-CA" sz="2400" i="1" dirty="0" smtClean="0"/>
              <a:t>Nitrate must be excluded to liquid pockets or incorporated into ice matrix </a:t>
            </a:r>
          </a:p>
          <a:p>
            <a:r>
              <a:rPr lang="en-CA" sz="2400" i="1" dirty="0" smtClean="0">
                <a:solidFill>
                  <a:srgbClr val="1D06C4"/>
                </a:solidFill>
              </a:rPr>
              <a:t>Not consistent with our previous work on halide ozonation at the ice surface</a:t>
            </a:r>
            <a:endParaRPr lang="en-CA" sz="2400" i="1" dirty="0">
              <a:solidFill>
                <a:srgbClr val="1D06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812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100" dirty="0" smtClean="0">
                <a:solidFill>
                  <a:srgbClr val="FF0000"/>
                </a:solidFill>
              </a:rPr>
              <a:t>Does the absorption spectrum and/or the photolysis quantum yield change in the QLL?</a:t>
            </a:r>
            <a:endParaRPr lang="en-CA" sz="4000" dirty="0" smtClean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357688" y="2071688"/>
            <a:ext cx="4608512" cy="3171825"/>
            <a:chOff x="158" y="888"/>
            <a:chExt cx="2903" cy="199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58" y="888"/>
              <a:ext cx="2903" cy="1998"/>
              <a:chOff x="572" y="1840"/>
              <a:chExt cx="2314" cy="1810"/>
            </a:xfrm>
          </p:grpSpPr>
          <p:graphicFrame>
            <p:nvGraphicFramePr>
              <p:cNvPr id="5123" name="Object 6"/>
              <p:cNvGraphicFramePr>
                <a:graphicFrameLocks noChangeAspect="1"/>
              </p:cNvGraphicFramePr>
              <p:nvPr/>
            </p:nvGraphicFramePr>
            <p:xfrm>
              <a:off x="572" y="1840"/>
              <a:ext cx="2314" cy="1810"/>
            </p:xfrm>
            <a:graphic>
              <a:graphicData uri="http://schemas.openxmlformats.org/presentationml/2006/ole">
                <p:oleObj spid="_x0000_s65539" name="SPW 11.0 Graph" r:id="rId3" imgW="5406840" imgH="4227840" progId="SigmaPlotGraphicObject.10">
                  <p:embed/>
                </p:oleObj>
              </a:graphicData>
            </a:graphic>
          </p:graphicFrame>
          <p:sp>
            <p:nvSpPr>
              <p:cNvPr id="5144" name="Rectangle 7"/>
              <p:cNvSpPr>
                <a:spLocks noChangeArrowheads="1"/>
              </p:cNvSpPr>
              <p:nvPr/>
            </p:nvSpPr>
            <p:spPr bwMode="auto">
              <a:xfrm>
                <a:off x="2251" y="2290"/>
                <a:ext cx="136" cy="4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141" name="Text Box 8"/>
            <p:cNvSpPr txBox="1">
              <a:spLocks noChangeArrowheads="1"/>
            </p:cNvSpPr>
            <p:nvPr/>
          </p:nvSpPr>
          <p:spPr bwMode="auto">
            <a:xfrm>
              <a:off x="1008" y="888"/>
              <a:ext cx="141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300">
                  <a:solidFill>
                    <a:srgbClr val="000000"/>
                  </a:solidFill>
                  <a:latin typeface="Calibri" pitchFamily="34" charset="0"/>
                </a:rPr>
                <a:t>Naphthalene Emission</a:t>
              </a:r>
            </a:p>
          </p:txBody>
        </p:sp>
        <p:sp>
          <p:nvSpPr>
            <p:cNvPr id="5142" name="Text Box 9"/>
            <p:cNvSpPr txBox="1">
              <a:spLocks noChangeArrowheads="1"/>
            </p:cNvSpPr>
            <p:nvPr/>
          </p:nvSpPr>
          <p:spPr bwMode="auto">
            <a:xfrm>
              <a:off x="1959" y="1411"/>
              <a:ext cx="6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>
                  <a:solidFill>
                    <a:srgbClr val="FF0000"/>
                  </a:solidFill>
                  <a:latin typeface="Calibri" pitchFamily="34" charset="0"/>
                </a:rPr>
                <a:t>Ice</a:t>
              </a:r>
            </a:p>
          </p:txBody>
        </p:sp>
        <p:sp>
          <p:nvSpPr>
            <p:cNvPr id="5143" name="Text Box 10"/>
            <p:cNvSpPr txBox="1">
              <a:spLocks noChangeArrowheads="1"/>
            </p:cNvSpPr>
            <p:nvPr/>
          </p:nvSpPr>
          <p:spPr bwMode="auto">
            <a:xfrm>
              <a:off x="908" y="1237"/>
              <a:ext cx="6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>
                  <a:solidFill>
                    <a:srgbClr val="0000FF"/>
                  </a:solidFill>
                  <a:latin typeface="Calibri" pitchFamily="34" charset="0"/>
                </a:rPr>
                <a:t>Water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85750" y="1143000"/>
            <a:ext cx="3889375" cy="4392613"/>
            <a:chOff x="3152" y="346"/>
            <a:chExt cx="2450" cy="2767"/>
          </a:xfrm>
        </p:grpSpPr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3152" y="527"/>
            <a:ext cx="2448" cy="2586"/>
          </p:xfrm>
          <a:graphic>
            <a:graphicData uri="http://schemas.openxmlformats.org/presentationml/2006/ole">
              <p:oleObj spid="_x0000_s65538" name="Bitmap Image" r:id="rId4" imgW="3219899" imgH="3400900" progId="PBrush">
                <p:embed/>
              </p:oleObj>
            </a:graphicData>
          </a:graphic>
        </p:graphicFrame>
        <p:sp>
          <p:nvSpPr>
            <p:cNvPr id="5139" name="Text Box 25"/>
            <p:cNvSpPr txBox="1">
              <a:spLocks noChangeArrowheads="1"/>
            </p:cNvSpPr>
            <p:nvPr/>
          </p:nvSpPr>
          <p:spPr bwMode="auto">
            <a:xfrm>
              <a:off x="3152" y="346"/>
              <a:ext cx="2450" cy="1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300">
                  <a:solidFill>
                    <a:srgbClr val="000000"/>
                  </a:solidFill>
                  <a:latin typeface="Calibri" pitchFamily="34" charset="0"/>
                </a:rPr>
                <a:t>Naphthalene fluorescence in hexanes at 77 K</a:t>
              </a:r>
            </a:p>
          </p:txBody>
        </p:sp>
      </p:grpSp>
      <p:sp>
        <p:nvSpPr>
          <p:cNvPr id="3100" name="Oval 28"/>
          <p:cNvSpPr>
            <a:spLocks noChangeArrowheads="1"/>
          </p:cNvSpPr>
          <p:nvPr/>
        </p:nvSpPr>
        <p:spPr bwMode="auto">
          <a:xfrm>
            <a:off x="428625" y="1714500"/>
            <a:ext cx="1512888" cy="3529013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1643063" y="1357313"/>
            <a:ext cx="2232025" cy="37449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9" name="Text Box 30"/>
          <p:cNvSpPr txBox="1">
            <a:spLocks noChangeArrowheads="1"/>
          </p:cNvSpPr>
          <p:nvPr/>
        </p:nvSpPr>
        <p:spPr bwMode="auto">
          <a:xfrm>
            <a:off x="107950" y="5084763"/>
            <a:ext cx="4032250" cy="290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300">
                <a:solidFill>
                  <a:srgbClr val="000000"/>
                </a:solidFill>
                <a:latin typeface="Calibri" pitchFamily="34" charset="0"/>
              </a:rPr>
              <a:t>Kawakubo et al. </a:t>
            </a:r>
            <a:r>
              <a:rPr lang="en-CA" sz="1300" i="1">
                <a:solidFill>
                  <a:srgbClr val="000000"/>
                </a:solidFill>
                <a:latin typeface="Calibri" pitchFamily="34" charset="0"/>
              </a:rPr>
              <a:t>J. Phys. Soc. Japan </a:t>
            </a:r>
            <a:r>
              <a:rPr lang="en-CA" sz="1300" b="1">
                <a:solidFill>
                  <a:srgbClr val="000000"/>
                </a:solidFill>
                <a:latin typeface="Calibri" pitchFamily="34" charset="0"/>
              </a:rPr>
              <a:t>1966 </a:t>
            </a:r>
            <a:r>
              <a:rPr lang="en-CA" sz="1300">
                <a:solidFill>
                  <a:srgbClr val="000000"/>
                </a:solidFill>
                <a:latin typeface="Calibri" pitchFamily="34" charset="0"/>
              </a:rPr>
              <a:t>21: 1469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-3189745">
            <a:off x="7747794" y="986631"/>
            <a:ext cx="1303338" cy="885825"/>
            <a:chOff x="2405" y="138"/>
            <a:chExt cx="1109" cy="702"/>
          </a:xfrm>
        </p:grpSpPr>
        <p:sp>
          <p:nvSpPr>
            <p:cNvPr id="5132" name="AutoShape 28"/>
            <p:cNvSpPr>
              <a:spLocks noChangeArrowheads="1"/>
            </p:cNvSpPr>
            <p:nvPr/>
          </p:nvSpPr>
          <p:spPr bwMode="auto">
            <a:xfrm>
              <a:off x="2405" y="138"/>
              <a:ext cx="634" cy="456"/>
            </a:xfrm>
            <a:prstGeom prst="hexagon">
              <a:avLst>
                <a:gd name="adj" fmla="val 3475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33" name="AutoShape 29"/>
            <p:cNvSpPr>
              <a:spLocks noChangeArrowheads="1"/>
            </p:cNvSpPr>
            <p:nvPr/>
          </p:nvSpPr>
          <p:spPr bwMode="auto">
            <a:xfrm>
              <a:off x="2880" y="384"/>
              <a:ext cx="634" cy="456"/>
            </a:xfrm>
            <a:prstGeom prst="hexagon">
              <a:avLst>
                <a:gd name="adj" fmla="val 3475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34" name="Line 30"/>
            <p:cNvSpPr>
              <a:spLocks noChangeShapeType="1"/>
            </p:cNvSpPr>
            <p:nvPr/>
          </p:nvSpPr>
          <p:spPr bwMode="auto">
            <a:xfrm>
              <a:off x="3316" y="419"/>
              <a:ext cx="119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31"/>
            <p:cNvSpPr>
              <a:spLocks noChangeShapeType="1"/>
            </p:cNvSpPr>
            <p:nvPr/>
          </p:nvSpPr>
          <p:spPr bwMode="auto">
            <a:xfrm flipV="1">
              <a:off x="3078" y="805"/>
              <a:ext cx="2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32"/>
            <p:cNvSpPr>
              <a:spLocks noChangeShapeType="1"/>
            </p:cNvSpPr>
            <p:nvPr/>
          </p:nvSpPr>
          <p:spPr bwMode="auto">
            <a:xfrm>
              <a:off x="2592" y="19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33"/>
            <p:cNvSpPr>
              <a:spLocks noChangeShapeType="1"/>
            </p:cNvSpPr>
            <p:nvPr/>
          </p:nvSpPr>
          <p:spPr bwMode="auto">
            <a:xfrm flipH="1">
              <a:off x="2832" y="3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34"/>
            <p:cNvSpPr>
              <a:spLocks noChangeShapeType="1"/>
            </p:cNvSpPr>
            <p:nvPr/>
          </p:nvSpPr>
          <p:spPr bwMode="auto">
            <a:xfrm>
              <a:off x="2496" y="3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3" name="Text Box 21"/>
          <p:cNvSpPr txBox="1">
            <a:spLocks noChangeArrowheads="1"/>
          </p:cNvSpPr>
          <p:nvPr/>
        </p:nvSpPr>
        <p:spPr bwMode="auto">
          <a:xfrm>
            <a:off x="395288" y="5357813"/>
            <a:ext cx="8748712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200" b="1">
                <a:solidFill>
                  <a:srgbClr val="000000"/>
                </a:solidFill>
                <a:latin typeface="Calibri" pitchFamily="34" charset="0"/>
              </a:rPr>
              <a:t>Red-shifts in emission spectra on ice indicate self-association:</a:t>
            </a:r>
          </a:p>
          <a:p>
            <a:pPr>
              <a:buFontTx/>
              <a:buChar char="-"/>
            </a:pPr>
            <a:r>
              <a:rPr lang="en-CA" sz="2000">
                <a:solidFill>
                  <a:srgbClr val="000000"/>
                </a:solidFill>
                <a:latin typeface="Calibri" pitchFamily="34" charset="0"/>
              </a:rPr>
              <a:t>This is observed for naphthalene, anthracene, phenanthrene, benzene and phenol ... Whether aromatic is frozen from solution or deposited from the gas phase and at all concentrations studied</a:t>
            </a:r>
            <a:endParaRPr lang="en-CA" sz="2000" b="1" i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0" grpId="0" animBg="1"/>
      <p:bldP spid="3101" grpId="0" animBg="1"/>
      <p:bldP spid="30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487863" y="928688"/>
          <a:ext cx="4656137" cy="5489575"/>
        </p:xfrm>
        <a:graphic>
          <a:graphicData uri="http://schemas.openxmlformats.org/presentationml/2006/ole">
            <p:oleObj spid="_x0000_s66562" name="Bitmap Image" r:id="rId3" imgW="3505689" imgH="4544059" progId="PBrush">
              <p:embed/>
            </p:oleObj>
          </a:graphicData>
        </a:graphic>
      </p:graphicFrame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0" y="571500"/>
            <a:ext cx="47386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Molecular dynamics simulations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show that aromatics on ice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surfaces are not as well solvated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by the water molecules present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there as on the liquid surface due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to the fewer “free” OH at ice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surface.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This feature is observed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also in the Raman spectrum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surface water 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vs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. ice.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Thus the aromatics tend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self-associate at the ice surface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to lower their energies there.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509172" y="1052736"/>
          <a:ext cx="4634828" cy="3310309"/>
        </p:xfrm>
        <a:graphic>
          <a:graphicData uri="http://schemas.openxmlformats.org/presentationml/2006/ole">
            <p:oleObj spid="_x0000_s66563" name="SPW 11.0 Graph" r:id="rId4" imgW="3727440" imgH="2661480" progId="SigmaPlotGraphicObject.10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5868144" y="1988840"/>
            <a:ext cx="1130424" cy="17784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rgbClr val="FF0000"/>
                </a:solidFill>
              </a:rPr>
              <a:t>For naphthalene, the “self-associated” absorption is shifted to the red ... into the actinic region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36513" y="1341438"/>
          <a:ext cx="4248150" cy="3232150"/>
        </p:xfrm>
        <a:graphic>
          <a:graphicData uri="http://schemas.openxmlformats.org/presentationml/2006/ole">
            <p:oleObj spid="_x0000_s67586" name="SPW 11.0 Graph" r:id="rId3" imgW="5602320" imgH="4264560" progId="SigmaPlotGraphicObject.10">
              <p:embed/>
            </p:oleObj>
          </a:graphicData>
        </a:graphic>
      </p:graphicFrame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2195513" y="1628775"/>
            <a:ext cx="23749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300">
                <a:solidFill>
                  <a:srgbClr val="0000FF"/>
                </a:solidFill>
                <a:latin typeface="Calibri" pitchFamily="34" charset="0"/>
              </a:rPr>
              <a:t>Aqueous solution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1690688" y="2708275"/>
            <a:ext cx="23749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300">
                <a:solidFill>
                  <a:srgbClr val="FF0000"/>
                </a:solidFill>
                <a:latin typeface="Calibri" pitchFamily="34" charset="0"/>
              </a:rPr>
              <a:t>Air-ice interface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179388" y="5300663"/>
            <a:ext cx="3816350" cy="10350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>
                <a:solidFill>
                  <a:srgbClr val="0000CC"/>
                </a:solidFill>
                <a:latin typeface="Calibri" pitchFamily="34" charset="0"/>
              </a:rPr>
              <a:t>Thus self-association on ice </a:t>
            </a:r>
            <a:r>
              <a:rPr lang="en-CA" sz="2000" i="1">
                <a:solidFill>
                  <a:srgbClr val="0000CC"/>
                </a:solidFill>
                <a:latin typeface="Calibri" pitchFamily="34" charset="0"/>
              </a:rPr>
              <a:t>could</a:t>
            </a:r>
            <a:r>
              <a:rPr lang="en-CA" sz="2000">
                <a:solidFill>
                  <a:srgbClr val="0000CC"/>
                </a:solidFill>
                <a:latin typeface="Calibri" pitchFamily="34" charset="0"/>
              </a:rPr>
              <a:t> contribute to enhanced naphthalene photolysis kinetics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56100" y="1268413"/>
            <a:ext cx="4643438" cy="5489575"/>
            <a:chOff x="2744" y="799"/>
            <a:chExt cx="2925" cy="3458"/>
          </a:xfrm>
        </p:grpSpPr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2744" y="981"/>
            <a:ext cx="2874" cy="3126"/>
          </p:xfrm>
          <a:graphic>
            <a:graphicData uri="http://schemas.openxmlformats.org/presentationml/2006/ole">
              <p:oleObj spid="_x0000_s67587" name="Bitmap Image" r:id="rId4" imgW="4563112" imgH="4963218" progId="PBrush">
                <p:embed/>
              </p:oleObj>
            </a:graphicData>
          </a:graphic>
        </p:graphicFrame>
        <p:sp>
          <p:nvSpPr>
            <p:cNvPr id="7186" name="Rectangle 41"/>
            <p:cNvSpPr>
              <a:spLocks noChangeArrowheads="1"/>
            </p:cNvSpPr>
            <p:nvPr/>
          </p:nvSpPr>
          <p:spPr bwMode="auto">
            <a:xfrm>
              <a:off x="3334" y="1299"/>
              <a:ext cx="635" cy="2767"/>
            </a:xfrm>
            <a:prstGeom prst="rect">
              <a:avLst/>
            </a:prstGeom>
            <a:solidFill>
              <a:srgbClr val="00FF00">
                <a:alpha val="4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87" name="Text Box 15"/>
            <p:cNvSpPr txBox="1">
              <a:spLocks noChangeArrowheads="1"/>
            </p:cNvSpPr>
            <p:nvPr/>
          </p:nvSpPr>
          <p:spPr bwMode="auto">
            <a:xfrm>
              <a:off x="3288" y="1526"/>
              <a:ext cx="68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Solar output</a:t>
              </a:r>
            </a:p>
          </p:txBody>
        </p:sp>
        <p:sp>
          <p:nvSpPr>
            <p:cNvPr id="7188" name="Text Box 16"/>
            <p:cNvSpPr txBox="1">
              <a:spLocks noChangeArrowheads="1"/>
            </p:cNvSpPr>
            <p:nvPr/>
          </p:nvSpPr>
          <p:spPr bwMode="auto">
            <a:xfrm>
              <a:off x="2744" y="4065"/>
              <a:ext cx="29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Bree and Thirunamachandran </a:t>
              </a:r>
              <a:r>
                <a:rPr lang="en-US" sz="1400" i="1">
                  <a:solidFill>
                    <a:srgbClr val="000000"/>
                  </a:solidFill>
                  <a:latin typeface="Calibri" pitchFamily="34" charset="0"/>
                </a:rPr>
                <a:t>Molec. Phys.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1962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5: 397</a:t>
              </a:r>
              <a:endParaRPr lang="en-US" sz="14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89" name="Text Box 17"/>
            <p:cNvSpPr txBox="1">
              <a:spLocks noChangeArrowheads="1"/>
            </p:cNvSpPr>
            <p:nvPr/>
          </p:nvSpPr>
          <p:spPr bwMode="auto">
            <a:xfrm>
              <a:off x="4014" y="1934"/>
              <a:ext cx="8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>
                  <a:solidFill>
                    <a:srgbClr val="FF0000"/>
                  </a:solidFill>
                  <a:latin typeface="Calibri" pitchFamily="34" charset="0"/>
                </a:rPr>
                <a:t>Crystalline</a:t>
              </a:r>
            </a:p>
          </p:txBody>
        </p:sp>
        <p:sp>
          <p:nvSpPr>
            <p:cNvPr id="7190" name="Text Box 18"/>
            <p:cNvSpPr txBox="1">
              <a:spLocks noChangeArrowheads="1"/>
            </p:cNvSpPr>
            <p:nvPr/>
          </p:nvSpPr>
          <p:spPr bwMode="auto">
            <a:xfrm>
              <a:off x="4332" y="2932"/>
              <a:ext cx="8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>
                  <a:solidFill>
                    <a:srgbClr val="0000CC"/>
                  </a:solidFill>
                  <a:latin typeface="Calibri" pitchFamily="34" charset="0"/>
                </a:rPr>
                <a:t>Monomer</a:t>
              </a:r>
            </a:p>
          </p:txBody>
        </p:sp>
        <p:sp>
          <p:nvSpPr>
            <p:cNvPr id="7191" name="Line 19"/>
            <p:cNvSpPr>
              <a:spLocks noChangeShapeType="1"/>
            </p:cNvSpPr>
            <p:nvPr/>
          </p:nvSpPr>
          <p:spPr bwMode="auto">
            <a:xfrm flipH="1">
              <a:off x="4195" y="3068"/>
              <a:ext cx="273" cy="317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20"/>
            <p:cNvSpPr>
              <a:spLocks noChangeShapeType="1"/>
            </p:cNvSpPr>
            <p:nvPr/>
          </p:nvSpPr>
          <p:spPr bwMode="auto">
            <a:xfrm flipH="1">
              <a:off x="4059" y="2115"/>
              <a:ext cx="273" cy="18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Text Box 12"/>
            <p:cNvSpPr txBox="1">
              <a:spLocks noChangeArrowheads="1"/>
            </p:cNvSpPr>
            <p:nvPr/>
          </p:nvSpPr>
          <p:spPr bwMode="auto">
            <a:xfrm>
              <a:off x="2744" y="799"/>
              <a:ext cx="2858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300" b="1">
                  <a:solidFill>
                    <a:srgbClr val="000000"/>
                  </a:solidFill>
                  <a:latin typeface="Calibri" pitchFamily="34" charset="0"/>
                </a:rPr>
                <a:t>Naphthalene absorption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 rot="-3189745">
            <a:off x="2807494" y="2915444"/>
            <a:ext cx="1303337" cy="885825"/>
            <a:chOff x="2405" y="138"/>
            <a:chExt cx="1109" cy="702"/>
          </a:xfrm>
        </p:grpSpPr>
        <p:sp>
          <p:nvSpPr>
            <p:cNvPr id="7179" name="AutoShape 28"/>
            <p:cNvSpPr>
              <a:spLocks noChangeArrowheads="1"/>
            </p:cNvSpPr>
            <p:nvPr/>
          </p:nvSpPr>
          <p:spPr bwMode="auto">
            <a:xfrm>
              <a:off x="2405" y="138"/>
              <a:ext cx="634" cy="456"/>
            </a:xfrm>
            <a:prstGeom prst="hexagon">
              <a:avLst>
                <a:gd name="adj" fmla="val 3475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80" name="AutoShape 29"/>
            <p:cNvSpPr>
              <a:spLocks noChangeArrowheads="1"/>
            </p:cNvSpPr>
            <p:nvPr/>
          </p:nvSpPr>
          <p:spPr bwMode="auto">
            <a:xfrm>
              <a:off x="2880" y="384"/>
              <a:ext cx="634" cy="456"/>
            </a:xfrm>
            <a:prstGeom prst="hexagon">
              <a:avLst>
                <a:gd name="adj" fmla="val 3475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81" name="Line 30"/>
            <p:cNvSpPr>
              <a:spLocks noChangeShapeType="1"/>
            </p:cNvSpPr>
            <p:nvPr/>
          </p:nvSpPr>
          <p:spPr bwMode="auto">
            <a:xfrm>
              <a:off x="3316" y="419"/>
              <a:ext cx="119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31"/>
            <p:cNvSpPr>
              <a:spLocks noChangeShapeType="1"/>
            </p:cNvSpPr>
            <p:nvPr/>
          </p:nvSpPr>
          <p:spPr bwMode="auto">
            <a:xfrm flipV="1">
              <a:off x="3078" y="805"/>
              <a:ext cx="2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32"/>
            <p:cNvSpPr>
              <a:spLocks noChangeShapeType="1"/>
            </p:cNvSpPr>
            <p:nvPr/>
          </p:nvSpPr>
          <p:spPr bwMode="auto">
            <a:xfrm>
              <a:off x="2592" y="19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33"/>
            <p:cNvSpPr>
              <a:spLocks noChangeShapeType="1"/>
            </p:cNvSpPr>
            <p:nvPr/>
          </p:nvSpPr>
          <p:spPr bwMode="auto">
            <a:xfrm flipH="1">
              <a:off x="2832" y="3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34"/>
            <p:cNvSpPr>
              <a:spLocks noChangeShapeType="1"/>
            </p:cNvSpPr>
            <p:nvPr/>
          </p:nvSpPr>
          <p:spPr bwMode="auto">
            <a:xfrm>
              <a:off x="2496" y="3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9"/>
          <p:cNvGraphicFramePr>
            <a:graphicFrameLocks noChangeAspect="1"/>
          </p:cNvGraphicFramePr>
          <p:nvPr>
            <p:ph sz="quarter" idx="3"/>
          </p:nvPr>
        </p:nvGraphicFramePr>
        <p:xfrm>
          <a:off x="185738" y="2287588"/>
          <a:ext cx="4032250" cy="3148012"/>
        </p:xfrm>
        <a:graphic>
          <a:graphicData uri="http://schemas.openxmlformats.org/presentationml/2006/ole">
            <p:oleObj spid="_x0000_s68610" name="SPW 11.0 Graph" r:id="rId3" imgW="5409720" imgH="4222800" progId="SigmaPlotGraphicObject.10">
              <p:embed/>
            </p:oleObj>
          </a:graphicData>
        </a:graphic>
      </p:graphicFrame>
      <p:sp>
        <p:nvSpPr>
          <p:cNvPr id="10246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14313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rgbClr val="FF0000"/>
                </a:solidFill>
              </a:rPr>
              <a:t>Benzene photolysis on ice shows a similar enhancement ... and a similar red shift in absorption</a:t>
            </a:r>
          </a:p>
        </p:txBody>
      </p:sp>
      <p:graphicFrame>
        <p:nvGraphicFramePr>
          <p:cNvPr id="57381" name="Object 37"/>
          <p:cNvGraphicFramePr>
            <a:graphicFrameLocks noChangeAspect="1"/>
          </p:cNvGraphicFramePr>
          <p:nvPr>
            <p:ph sz="half" idx="1"/>
          </p:nvPr>
        </p:nvGraphicFramePr>
        <p:xfrm>
          <a:off x="0" y="2357438"/>
          <a:ext cx="4032250" cy="3152775"/>
        </p:xfrm>
        <a:graphic>
          <a:graphicData uri="http://schemas.openxmlformats.org/presentationml/2006/ole">
            <p:oleObj spid="_x0000_s68611" name="SPW 11.0 Graph" r:id="rId4" imgW="5406840" imgH="4227840" progId="SigmaPlotGraphicObject.10">
              <p:embed/>
            </p:oleObj>
          </a:graphicData>
        </a:graphic>
      </p:graphicFrame>
      <p:sp>
        <p:nvSpPr>
          <p:cNvPr id="10247" name="Rectangle 41"/>
          <p:cNvSpPr>
            <a:spLocks noChangeArrowheads="1"/>
          </p:cNvSpPr>
          <p:nvPr/>
        </p:nvSpPr>
        <p:spPr bwMode="auto">
          <a:xfrm>
            <a:off x="2571750" y="2357438"/>
            <a:ext cx="1582738" cy="2736850"/>
          </a:xfrm>
          <a:prstGeom prst="rect">
            <a:avLst/>
          </a:prstGeom>
          <a:solidFill>
            <a:srgbClr val="00FF00">
              <a:alpha val="4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48" name="Text Box 42"/>
          <p:cNvSpPr txBox="1">
            <a:spLocks noChangeArrowheads="1"/>
          </p:cNvSpPr>
          <p:nvPr/>
        </p:nvSpPr>
        <p:spPr bwMode="auto">
          <a:xfrm>
            <a:off x="976313" y="2424113"/>
            <a:ext cx="7921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300">
                <a:solidFill>
                  <a:srgbClr val="0000FF"/>
                </a:solidFill>
                <a:latin typeface="Calibri" pitchFamily="34" charset="0"/>
              </a:rPr>
              <a:t>Water</a:t>
            </a:r>
          </a:p>
        </p:txBody>
      </p: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1984375" y="2424113"/>
            <a:ext cx="7921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300">
                <a:solidFill>
                  <a:srgbClr val="FF0000"/>
                </a:solidFill>
                <a:latin typeface="Calibri" pitchFamily="34" charset="0"/>
              </a:rPr>
              <a:t>Ice</a:t>
            </a:r>
          </a:p>
        </p:txBody>
      </p:sp>
      <p:sp>
        <p:nvSpPr>
          <p:cNvPr id="10250" name="Text Box 44"/>
          <p:cNvSpPr txBox="1">
            <a:spLocks noChangeArrowheads="1"/>
          </p:cNvSpPr>
          <p:nvPr/>
        </p:nvSpPr>
        <p:spPr bwMode="auto">
          <a:xfrm>
            <a:off x="142875" y="2000250"/>
            <a:ext cx="40322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>
                <a:solidFill>
                  <a:srgbClr val="000000"/>
                </a:solidFill>
                <a:latin typeface="Calibri" pitchFamily="34" charset="0"/>
              </a:rPr>
              <a:t>Benzene excitation spectra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849563" y="2482850"/>
            <a:ext cx="10795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>
                <a:solidFill>
                  <a:srgbClr val="000000"/>
                </a:solidFill>
                <a:latin typeface="Calibri" pitchFamily="34" charset="0"/>
              </a:rPr>
              <a:t>Solar output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429125" y="2071688"/>
            <a:ext cx="4714875" cy="3560762"/>
            <a:chOff x="2677" y="1253"/>
            <a:chExt cx="2970" cy="2243"/>
          </a:xfrm>
        </p:grpSpPr>
        <p:graphicFrame>
          <p:nvGraphicFramePr>
            <p:cNvPr id="8196" name="Object 4"/>
            <p:cNvGraphicFramePr>
              <a:graphicFrameLocks noChangeAspect="1"/>
            </p:cNvGraphicFramePr>
            <p:nvPr/>
          </p:nvGraphicFramePr>
          <p:xfrm>
            <a:off x="2677" y="1253"/>
            <a:ext cx="2858" cy="2243"/>
          </p:xfrm>
          <a:graphic>
            <a:graphicData uri="http://schemas.openxmlformats.org/presentationml/2006/ole">
              <p:oleObj spid="_x0000_s68612" name="SPW 11.0 Graph" r:id="rId5" imgW="5430960" imgH="4262400" progId="SigmaPlotGraphicObject.10">
                <p:embed/>
              </p:oleObj>
            </a:graphicData>
          </a:graphic>
        </p:graphicFrame>
        <p:sp>
          <p:nvSpPr>
            <p:cNvPr id="8209" name="Text Box 44"/>
            <p:cNvSpPr txBox="1">
              <a:spLocks noChangeArrowheads="1"/>
            </p:cNvSpPr>
            <p:nvPr/>
          </p:nvSpPr>
          <p:spPr bwMode="auto">
            <a:xfrm>
              <a:off x="2971" y="1253"/>
              <a:ext cx="249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400" b="1">
                  <a:solidFill>
                    <a:srgbClr val="000000"/>
                  </a:solidFill>
                  <a:latin typeface="Calibri" pitchFamily="34" charset="0"/>
                </a:rPr>
                <a:t>Benzene photolysis kinetics</a:t>
              </a:r>
            </a:p>
          </p:txBody>
        </p:sp>
        <p:sp>
          <p:nvSpPr>
            <p:cNvPr id="8210" name="Text Box 42"/>
            <p:cNvSpPr txBox="1">
              <a:spLocks noChangeArrowheads="1"/>
            </p:cNvSpPr>
            <p:nvPr/>
          </p:nvSpPr>
          <p:spPr bwMode="auto">
            <a:xfrm>
              <a:off x="5012" y="1616"/>
              <a:ext cx="49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300">
                  <a:solidFill>
                    <a:srgbClr val="0000FF"/>
                  </a:solidFill>
                  <a:latin typeface="Calibri" pitchFamily="34" charset="0"/>
                </a:rPr>
                <a:t>Water</a:t>
              </a:r>
            </a:p>
          </p:txBody>
        </p:sp>
        <p:sp>
          <p:nvSpPr>
            <p:cNvPr id="8211" name="Text Box 43"/>
            <p:cNvSpPr txBox="1">
              <a:spLocks noChangeArrowheads="1"/>
            </p:cNvSpPr>
            <p:nvPr/>
          </p:nvSpPr>
          <p:spPr bwMode="auto">
            <a:xfrm>
              <a:off x="5148" y="2523"/>
              <a:ext cx="49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300">
                  <a:solidFill>
                    <a:srgbClr val="FF0000"/>
                  </a:solidFill>
                  <a:latin typeface="Calibri" pitchFamily="34" charset="0"/>
                </a:rPr>
                <a:t>Ice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429125" y="1285875"/>
            <a:ext cx="579438" cy="744538"/>
            <a:chOff x="2068" y="2237"/>
            <a:chExt cx="365" cy="469"/>
          </a:xfrm>
        </p:grpSpPr>
        <p:sp>
          <p:nvSpPr>
            <p:cNvPr id="8205" name="AutoShape 37"/>
            <p:cNvSpPr>
              <a:spLocks noChangeArrowheads="1"/>
            </p:cNvSpPr>
            <p:nvPr/>
          </p:nvSpPr>
          <p:spPr bwMode="auto">
            <a:xfrm rot="-3189745">
              <a:off x="2014" y="2291"/>
              <a:ext cx="469" cy="362"/>
            </a:xfrm>
            <a:prstGeom prst="hexagon">
              <a:avLst>
                <a:gd name="adj" fmla="val 32390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06" name="Line 38"/>
            <p:cNvSpPr>
              <a:spLocks noChangeShapeType="1"/>
            </p:cNvSpPr>
            <p:nvPr/>
          </p:nvSpPr>
          <p:spPr bwMode="auto">
            <a:xfrm rot="-3189745">
              <a:off x="2044" y="2395"/>
              <a:ext cx="1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39"/>
            <p:cNvSpPr>
              <a:spLocks noChangeShapeType="1"/>
            </p:cNvSpPr>
            <p:nvPr/>
          </p:nvSpPr>
          <p:spPr bwMode="auto">
            <a:xfrm rot="18410255" flipH="1">
              <a:off x="2340" y="2364"/>
              <a:ext cx="71" cy="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40"/>
            <p:cNvSpPr>
              <a:spLocks noChangeShapeType="1"/>
            </p:cNvSpPr>
            <p:nvPr/>
          </p:nvSpPr>
          <p:spPr bwMode="auto">
            <a:xfrm rot="-3189745">
              <a:off x="2191" y="2563"/>
              <a:ext cx="71" cy="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/>
      <p:bldP spid="57387" grpId="0"/>
      <p:bldP spid="10250" grpId="0" animBg="1"/>
      <p:bldP spid="102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(Uncomfortable) conclusions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Reactions within the ice matrix seem to be accurately modeled using aqueous parameters (if the correct concentrations are known)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Photolysis at the air-ice surface shows different kinetics from that within the ice matrix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Heterogeneous reaction kinetics at the air-ice interface may be quite different (or not!!) from those in the ice matrix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Exclusion of salts to the air-ice interface may be different from bulk </a:t>
            </a:r>
            <a:r>
              <a:rPr lang="en-US" dirty="0" err="1" smtClean="0">
                <a:solidFill>
                  <a:srgbClr val="7030A0"/>
                </a:solidFill>
              </a:rPr>
              <a:t>thermochemical</a:t>
            </a:r>
            <a:r>
              <a:rPr lang="en-US" dirty="0" smtClean="0">
                <a:solidFill>
                  <a:srgbClr val="7030A0"/>
                </a:solidFill>
              </a:rPr>
              <a:t> predictions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air-ice interface presents a very different solvating environment from the liquid-air interface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(Uncomfortable) conclusions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Reactions within the ice matrix seem to be accurately modeled using aqueous parameters (if the correct concentrations are known)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Photolysis at the air-ice surface shows different kinetics from that within the ice matrix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Heterogeneous reaction kinetics at the air-ice interface may be quite different (or not!!) from those in the ice matrix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Exclusion of salts to the air-ice interface may be different from bulk </a:t>
            </a:r>
            <a:r>
              <a:rPr lang="en-US" dirty="0" err="1" smtClean="0">
                <a:solidFill>
                  <a:srgbClr val="C00000"/>
                </a:solidFill>
              </a:rPr>
              <a:t>thermochemical</a:t>
            </a:r>
            <a:r>
              <a:rPr lang="en-US" dirty="0" smtClean="0">
                <a:solidFill>
                  <a:srgbClr val="C00000"/>
                </a:solidFill>
              </a:rPr>
              <a:t> predictions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air-ice interface presents a very different solvating environment from the liquid-air interface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 will discuss three kinds of experiment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620888"/>
          </a:xfrm>
        </p:spPr>
        <p:txBody>
          <a:bodyPr/>
          <a:lstStyle/>
          <a:p>
            <a:r>
              <a:rPr lang="en-US" dirty="0" smtClean="0"/>
              <a:t>Photolysis experiments using ice samples</a:t>
            </a:r>
          </a:p>
          <a:p>
            <a:r>
              <a:rPr lang="en-US" dirty="0" smtClean="0"/>
              <a:t>Bimolecular reactions using ice samples</a:t>
            </a:r>
          </a:p>
          <a:p>
            <a:r>
              <a:rPr lang="en-US" dirty="0" smtClean="0"/>
              <a:t>Exclusion of solutes and nature of the ice surface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2208022" y="1268760"/>
          <a:ext cx="4740241" cy="5589239"/>
        </p:xfrm>
        <a:graphic>
          <a:graphicData uri="http://schemas.openxmlformats.org/presentationml/2006/ole">
            <p:oleObj spid="_x0000_s21506" name="Bitmap Image" r:id="rId3" imgW="3505689" imgH="4544059" progId="PBrush">
              <p:embed/>
            </p:oleObj>
          </a:graphicData>
        </a:graphic>
      </p:graphicFrame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7235825" y="2492375"/>
            <a:ext cx="1219200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CA" sz="2000" smtClean="0">
                <a:solidFill>
                  <a:srgbClr val="000000"/>
                </a:solidFill>
              </a:rPr>
              <a:t>The QLL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7593013" y="5084763"/>
            <a:ext cx="1371600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CA" sz="2000" smtClean="0">
                <a:solidFill>
                  <a:srgbClr val="000000"/>
                </a:solidFill>
              </a:rPr>
              <a:t>Ice matrix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 flipH="1">
            <a:off x="6659563" y="2781300"/>
            <a:ext cx="550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 flipH="1">
            <a:off x="7092950" y="5300663"/>
            <a:ext cx="479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6137" name="AutoShape 9"/>
          <p:cNvSpPr>
            <a:spLocks noChangeArrowheads="1"/>
          </p:cNvSpPr>
          <p:nvPr/>
        </p:nvSpPr>
        <p:spPr bwMode="auto">
          <a:xfrm rot="10800000">
            <a:off x="4495800" y="1447800"/>
            <a:ext cx="533400" cy="1219200"/>
          </a:xfrm>
          <a:prstGeom prst="upArrow">
            <a:avLst>
              <a:gd name="adj1" fmla="val 50000"/>
              <a:gd name="adj2" fmla="val 57143"/>
            </a:avLst>
          </a:prstGeom>
          <a:solidFill>
            <a:srgbClr val="9966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6139" name="AutoShape 11"/>
          <p:cNvSpPr>
            <a:spLocks noChangeArrowheads="1"/>
          </p:cNvSpPr>
          <p:nvPr/>
        </p:nvSpPr>
        <p:spPr bwMode="auto">
          <a:xfrm>
            <a:off x="5638800" y="3352800"/>
            <a:ext cx="533400" cy="1524000"/>
          </a:xfrm>
          <a:prstGeom prst="upArrow">
            <a:avLst>
              <a:gd name="adj1" fmla="val 50000"/>
              <a:gd name="adj2" fmla="val 71429"/>
            </a:avLst>
          </a:prstGeom>
          <a:solidFill>
            <a:srgbClr val="9966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3" name="Oval 17"/>
          <p:cNvSpPr>
            <a:spLocks noChangeArrowheads="1"/>
          </p:cNvSpPr>
          <p:nvPr/>
        </p:nvSpPr>
        <p:spPr bwMode="auto">
          <a:xfrm>
            <a:off x="4876800" y="5257800"/>
            <a:ext cx="1219200" cy="914400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6148" name="AutoShape 20"/>
          <p:cNvSpPr>
            <a:spLocks noChangeArrowheads="1"/>
          </p:cNvSpPr>
          <p:nvPr/>
        </p:nvSpPr>
        <p:spPr bwMode="auto">
          <a:xfrm rot="7118915">
            <a:off x="4275138" y="4446588"/>
            <a:ext cx="533400" cy="1524000"/>
          </a:xfrm>
          <a:prstGeom prst="upArrow">
            <a:avLst>
              <a:gd name="adj1" fmla="val 50000"/>
              <a:gd name="adj2" fmla="val 71429"/>
            </a:avLst>
          </a:prstGeom>
          <a:solidFill>
            <a:srgbClr val="9966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5508625" y="106363"/>
            <a:ext cx="3492500" cy="19542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CA" sz="2200" dirty="0" smtClean="0">
                <a:solidFill>
                  <a:srgbClr val="000000"/>
                </a:solidFill>
              </a:rPr>
              <a:t>Potentially two regions of ice where reactions can occur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CA" sz="2200" dirty="0" smtClean="0">
                <a:solidFill>
                  <a:srgbClr val="000000"/>
                </a:solidFill>
              </a:rPr>
              <a:t>Reactivity may not be similar in both regions</a:t>
            </a:r>
          </a:p>
        </p:txBody>
      </p:sp>
      <p:sp>
        <p:nvSpPr>
          <p:cNvPr id="1036" name="Line 18"/>
          <p:cNvSpPr>
            <a:spLocks noChangeShapeType="1"/>
          </p:cNvSpPr>
          <p:nvPr/>
        </p:nvSpPr>
        <p:spPr bwMode="auto">
          <a:xfrm>
            <a:off x="1812925" y="1628775"/>
            <a:ext cx="0" cy="20875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7" name="Line 19"/>
          <p:cNvSpPr>
            <a:spLocks noChangeShapeType="1"/>
          </p:cNvSpPr>
          <p:nvPr/>
        </p:nvSpPr>
        <p:spPr bwMode="auto">
          <a:xfrm>
            <a:off x="1835150" y="3860800"/>
            <a:ext cx="0" cy="2997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8" name="Text Box 20"/>
          <p:cNvSpPr txBox="1">
            <a:spLocks noChangeArrowheads="1"/>
          </p:cNvSpPr>
          <p:nvPr/>
        </p:nvSpPr>
        <p:spPr bwMode="auto">
          <a:xfrm rot="-5400000">
            <a:off x="1219994" y="2524919"/>
            <a:ext cx="11525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CC"/>
                </a:solidFill>
              </a:rPr>
              <a:t>nm scale</a:t>
            </a:r>
          </a:p>
        </p:txBody>
      </p:sp>
      <p:sp>
        <p:nvSpPr>
          <p:cNvPr id="1039" name="Text Box 21"/>
          <p:cNvSpPr txBox="1">
            <a:spLocks noChangeArrowheads="1"/>
          </p:cNvSpPr>
          <p:nvPr/>
        </p:nvSpPr>
        <p:spPr bwMode="auto">
          <a:xfrm rot="-5400000">
            <a:off x="1168401" y="4865687"/>
            <a:ext cx="122396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CC"/>
                </a:solidFill>
              </a:rPr>
              <a:t>mm scale</a:t>
            </a:r>
          </a:p>
        </p:txBody>
      </p:sp>
      <p:sp>
        <p:nvSpPr>
          <p:cNvPr id="1040" name="Line 22"/>
          <p:cNvSpPr>
            <a:spLocks noChangeShapeType="1"/>
          </p:cNvSpPr>
          <p:nvPr/>
        </p:nvSpPr>
        <p:spPr bwMode="auto">
          <a:xfrm>
            <a:off x="1668463" y="3716338"/>
            <a:ext cx="28892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1" name="Line 23"/>
          <p:cNvSpPr>
            <a:spLocks noChangeShapeType="1"/>
          </p:cNvSpPr>
          <p:nvPr/>
        </p:nvSpPr>
        <p:spPr bwMode="auto">
          <a:xfrm>
            <a:off x="1692275" y="3860800"/>
            <a:ext cx="28892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2" name="Line 24"/>
          <p:cNvSpPr>
            <a:spLocks noChangeShapeType="1"/>
          </p:cNvSpPr>
          <p:nvPr/>
        </p:nvSpPr>
        <p:spPr bwMode="auto">
          <a:xfrm>
            <a:off x="1668463" y="6813550"/>
            <a:ext cx="28892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3" name="Line 25"/>
          <p:cNvSpPr>
            <a:spLocks noChangeShapeType="1"/>
          </p:cNvSpPr>
          <p:nvPr/>
        </p:nvSpPr>
        <p:spPr bwMode="auto">
          <a:xfrm>
            <a:off x="1668463" y="1628775"/>
            <a:ext cx="28892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46" name="Text Box 12"/>
          <p:cNvSpPr txBox="1">
            <a:spLocks noChangeArrowheads="1"/>
          </p:cNvSpPr>
          <p:nvPr/>
        </p:nvSpPr>
        <p:spPr bwMode="auto">
          <a:xfrm>
            <a:off x="0" y="44451"/>
            <a:ext cx="4139952" cy="286232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000" dirty="0" smtClean="0">
                <a:solidFill>
                  <a:srgbClr val="0000CC"/>
                </a:solidFill>
              </a:rPr>
              <a:t>In most laboratory experiments, reagents are frozen from solution and samples are melted prior to 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2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000" dirty="0" smtClean="0"/>
              <a:t>Often the kinetics may be well predicted from aqueous-phase results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000" b="1" dirty="0" smtClean="0">
                <a:solidFill>
                  <a:srgbClr val="FF0000"/>
                </a:solidFill>
              </a:rPr>
              <a:t>Are kinetics measured in bulk ice indicative of reactivity in the QLL?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611560" y="188640"/>
            <a:ext cx="7772400" cy="107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does atmospheric ice chemistry occur?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7" grpId="0" animBg="1"/>
      <p:bldP spid="176139" grpId="0" animBg="1"/>
      <p:bldP spid="176148" grpId="0" animBg="1"/>
      <p:bldP spid="176158" grpId="0" animBg="1"/>
      <p:bldP spid="5146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88024" y="3717032"/>
            <a:ext cx="2869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Analyse</a:t>
            </a:r>
            <a:r>
              <a:rPr lang="en-US" dirty="0" smtClean="0"/>
              <a:t> for reagents &amp; </a:t>
            </a:r>
          </a:p>
          <a:p>
            <a:r>
              <a:rPr lang="en-US" dirty="0" smtClean="0"/>
              <a:t>products using fluorescence,</a:t>
            </a:r>
          </a:p>
          <a:p>
            <a:r>
              <a:rPr lang="en-US" dirty="0" smtClean="0"/>
              <a:t>HPLC, etc.</a:t>
            </a:r>
            <a:endParaRPr lang="en-US" dirty="0"/>
          </a:p>
        </p:txBody>
      </p:sp>
      <p:pic>
        <p:nvPicPr>
          <p:cNvPr id="4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84984"/>
            <a:ext cx="273685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9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67" y="1175390"/>
            <a:ext cx="3480561" cy="482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91880" y="3789040"/>
            <a:ext cx="1850332" cy="4736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8902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 1: direct photolysis of aromatic compounds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2132856"/>
            <a:ext cx="18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Anthracene</a:t>
            </a:r>
            <a:endParaRPr lang="en-US" sz="2800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 rot="276905">
            <a:off x="6631119" y="1559572"/>
            <a:ext cx="1905000" cy="1143000"/>
            <a:chOff x="2160" y="1056"/>
            <a:chExt cx="1584" cy="912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2160" y="1056"/>
              <a:ext cx="634" cy="456"/>
            </a:xfrm>
            <a:prstGeom prst="hexagon">
              <a:avLst>
                <a:gd name="adj" fmla="val 3475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596" y="1091"/>
              <a:ext cx="118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V="1">
              <a:off x="2239" y="1091"/>
              <a:ext cx="119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2635" y="1266"/>
              <a:ext cx="634" cy="456"/>
            </a:xfrm>
            <a:prstGeom prst="hexagon">
              <a:avLst>
                <a:gd name="adj" fmla="val 3475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3071" y="1302"/>
              <a:ext cx="119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3110" y="1512"/>
              <a:ext cx="634" cy="456"/>
              <a:chOff x="3206" y="2328"/>
              <a:chExt cx="634" cy="456"/>
            </a:xfrm>
          </p:grpSpPr>
          <p:sp>
            <p:nvSpPr>
              <p:cNvPr id="19" name="AutoShape 11"/>
              <p:cNvSpPr>
                <a:spLocks noChangeArrowheads="1"/>
              </p:cNvSpPr>
              <p:nvPr/>
            </p:nvSpPr>
            <p:spPr bwMode="auto">
              <a:xfrm>
                <a:off x="3206" y="2328"/>
                <a:ext cx="634" cy="456"/>
              </a:xfrm>
              <a:prstGeom prst="hexagon">
                <a:avLst>
                  <a:gd name="adj" fmla="val 34759"/>
                  <a:gd name="vf" fmla="val 115470"/>
                </a:avLst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3642" y="2363"/>
                <a:ext cx="119" cy="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 flipV="1">
                <a:off x="3404" y="2749"/>
                <a:ext cx="23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2832" y="168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2352" y="144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587" y="260350"/>
          <a:ext cx="5890041" cy="4968850"/>
        </p:xfrm>
        <a:graphic>
          <a:graphicData uri="http://schemas.openxmlformats.org/presentationml/2006/ole">
            <p:oleObj spid="_x0000_s47106" name="SPW 11.0 Graph" r:id="rId3" imgW="5394960" imgH="4227840" progId="SigmaPlotGraphicObject.10">
              <p:embed/>
            </p:oleObj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614613" y="1052736"/>
            <a:ext cx="2101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>
                <a:solidFill>
                  <a:srgbClr val="0000FF"/>
                </a:solidFill>
                <a:latin typeface="Calibri" pitchFamily="34" charset="0"/>
              </a:rPr>
              <a:t>Aqueous solution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771800" y="3212976"/>
            <a:ext cx="140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>
                <a:solidFill>
                  <a:srgbClr val="009900"/>
                </a:solidFill>
                <a:latin typeface="Calibri" pitchFamily="34" charset="0"/>
              </a:rPr>
              <a:t>Ice cubes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351212" y="1390650"/>
            <a:ext cx="356691" cy="59819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 flipV="1">
            <a:off x="3347862" y="2780928"/>
            <a:ext cx="72009" cy="504056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 rot="276905">
            <a:off x="5911039" y="839491"/>
            <a:ext cx="1905000" cy="1143000"/>
            <a:chOff x="2160" y="1056"/>
            <a:chExt cx="1584" cy="912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2160" y="1056"/>
              <a:ext cx="634" cy="456"/>
            </a:xfrm>
            <a:prstGeom prst="hexagon">
              <a:avLst>
                <a:gd name="adj" fmla="val 3475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596" y="1091"/>
              <a:ext cx="118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2239" y="1091"/>
              <a:ext cx="119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2635" y="1266"/>
              <a:ext cx="634" cy="456"/>
            </a:xfrm>
            <a:prstGeom prst="hexagon">
              <a:avLst>
                <a:gd name="adj" fmla="val 3475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071" y="1302"/>
              <a:ext cx="119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3110" y="1512"/>
              <a:ext cx="634" cy="456"/>
              <a:chOff x="3206" y="2328"/>
              <a:chExt cx="634" cy="456"/>
            </a:xfrm>
          </p:grpSpPr>
          <p:sp>
            <p:nvSpPr>
              <p:cNvPr id="16" name="AutoShape 11"/>
              <p:cNvSpPr>
                <a:spLocks noChangeArrowheads="1"/>
              </p:cNvSpPr>
              <p:nvPr/>
            </p:nvSpPr>
            <p:spPr bwMode="auto">
              <a:xfrm>
                <a:off x="3206" y="2328"/>
                <a:ext cx="634" cy="456"/>
              </a:xfrm>
              <a:prstGeom prst="hexagon">
                <a:avLst>
                  <a:gd name="adj" fmla="val 34759"/>
                  <a:gd name="vf" fmla="val 115470"/>
                </a:avLst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3642" y="2363"/>
                <a:ext cx="119" cy="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V="1">
                <a:off x="3404" y="2749"/>
                <a:ext cx="23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2832" y="168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2352" y="144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276905">
            <a:off x="323850" y="333375"/>
            <a:ext cx="1905000" cy="1143000"/>
            <a:chOff x="2160" y="1056"/>
            <a:chExt cx="1584" cy="912"/>
          </a:xfrm>
        </p:grpSpPr>
        <p:sp>
          <p:nvSpPr>
            <p:cNvPr id="2066" name="AutoShape 5"/>
            <p:cNvSpPr>
              <a:spLocks noChangeArrowheads="1"/>
            </p:cNvSpPr>
            <p:nvPr/>
          </p:nvSpPr>
          <p:spPr bwMode="auto">
            <a:xfrm>
              <a:off x="2160" y="1056"/>
              <a:ext cx="634" cy="456"/>
            </a:xfrm>
            <a:prstGeom prst="hexagon">
              <a:avLst>
                <a:gd name="adj" fmla="val 3475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7" name="Line 6"/>
            <p:cNvSpPr>
              <a:spLocks noChangeShapeType="1"/>
            </p:cNvSpPr>
            <p:nvPr/>
          </p:nvSpPr>
          <p:spPr bwMode="auto">
            <a:xfrm>
              <a:off x="2596" y="1091"/>
              <a:ext cx="118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8" name="Line 7"/>
            <p:cNvSpPr>
              <a:spLocks noChangeShapeType="1"/>
            </p:cNvSpPr>
            <p:nvPr/>
          </p:nvSpPr>
          <p:spPr bwMode="auto">
            <a:xfrm flipV="1">
              <a:off x="2239" y="1091"/>
              <a:ext cx="119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9" name="AutoShape 8"/>
            <p:cNvSpPr>
              <a:spLocks noChangeArrowheads="1"/>
            </p:cNvSpPr>
            <p:nvPr/>
          </p:nvSpPr>
          <p:spPr bwMode="auto">
            <a:xfrm>
              <a:off x="2635" y="1266"/>
              <a:ext cx="634" cy="456"/>
            </a:xfrm>
            <a:prstGeom prst="hexagon">
              <a:avLst>
                <a:gd name="adj" fmla="val 3475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0" name="Line 9"/>
            <p:cNvSpPr>
              <a:spLocks noChangeShapeType="1"/>
            </p:cNvSpPr>
            <p:nvPr/>
          </p:nvSpPr>
          <p:spPr bwMode="auto">
            <a:xfrm>
              <a:off x="3071" y="1302"/>
              <a:ext cx="119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110" y="1512"/>
              <a:ext cx="634" cy="456"/>
              <a:chOff x="3206" y="2328"/>
              <a:chExt cx="634" cy="456"/>
            </a:xfrm>
          </p:grpSpPr>
          <p:sp>
            <p:nvSpPr>
              <p:cNvPr id="2074" name="AutoShape 11"/>
              <p:cNvSpPr>
                <a:spLocks noChangeArrowheads="1"/>
              </p:cNvSpPr>
              <p:nvPr/>
            </p:nvSpPr>
            <p:spPr bwMode="auto">
              <a:xfrm>
                <a:off x="3206" y="2328"/>
                <a:ext cx="634" cy="456"/>
              </a:xfrm>
              <a:prstGeom prst="hexagon">
                <a:avLst>
                  <a:gd name="adj" fmla="val 34759"/>
                  <a:gd name="vf" fmla="val 115470"/>
                </a:avLst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5" name="Line 12"/>
              <p:cNvSpPr>
                <a:spLocks noChangeShapeType="1"/>
              </p:cNvSpPr>
              <p:nvPr/>
            </p:nvSpPr>
            <p:spPr bwMode="auto">
              <a:xfrm>
                <a:off x="3642" y="2363"/>
                <a:ext cx="119" cy="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076" name="Line 13"/>
              <p:cNvSpPr>
                <a:spLocks noChangeShapeType="1"/>
              </p:cNvSpPr>
              <p:nvPr/>
            </p:nvSpPr>
            <p:spPr bwMode="auto">
              <a:xfrm flipV="1">
                <a:off x="3404" y="2749"/>
                <a:ext cx="23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2072" name="Line 14"/>
            <p:cNvSpPr>
              <a:spLocks noChangeShapeType="1"/>
            </p:cNvSpPr>
            <p:nvPr/>
          </p:nvSpPr>
          <p:spPr bwMode="auto">
            <a:xfrm flipV="1">
              <a:off x="2832" y="168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3" name="Line 15"/>
            <p:cNvSpPr>
              <a:spLocks noChangeShapeType="1"/>
            </p:cNvSpPr>
            <p:nvPr/>
          </p:nvSpPr>
          <p:spPr bwMode="auto">
            <a:xfrm flipV="1">
              <a:off x="2352" y="144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3786188" y="2000250"/>
          <a:ext cx="5357812" cy="4289425"/>
        </p:xfrm>
        <a:graphic>
          <a:graphicData uri="http://schemas.openxmlformats.org/presentationml/2006/ole">
            <p:oleObj spid="_x0000_s74754" name="SPW 11.0 Graph" r:id="rId3" imgW="5602320" imgH="4264560" progId="SigmaPlotGraphicObject.10">
              <p:embed/>
            </p:oleObj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786188" y="1928813"/>
          <a:ext cx="5357812" cy="4289425"/>
        </p:xfrm>
        <a:graphic>
          <a:graphicData uri="http://schemas.openxmlformats.org/presentationml/2006/ole">
            <p:oleObj spid="_x0000_s74755" name="SPW 8.0 Graph" r:id="rId4" imgW="5602320" imgH="4264560" progId="SigmaPlotGraphicObject.10">
              <p:embed/>
            </p:oleObj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rot="5400000">
            <a:off x="6393656" y="2536032"/>
            <a:ext cx="642937" cy="571500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5715000" y="3500438"/>
            <a:ext cx="1643063" cy="1500187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Rectangle 77"/>
          <p:cNvSpPr>
            <a:spLocks noGrp="1" noChangeArrowheads="1"/>
          </p:cNvSpPr>
          <p:nvPr>
            <p:ph type="title"/>
          </p:nvPr>
        </p:nvSpPr>
        <p:spPr>
          <a:xfrm>
            <a:off x="1357313" y="571500"/>
            <a:ext cx="7078662" cy="792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/>
              <a:t>Anthracene and naphthalene photolysis </a:t>
            </a:r>
            <a:r>
              <a:rPr lang="en-CA" sz="4000" b="1" dirty="0" smtClean="0"/>
              <a:t>on</a:t>
            </a:r>
            <a:r>
              <a:rPr lang="en-CA" sz="4000" dirty="0" smtClean="0"/>
              <a:t> ice: </a:t>
            </a:r>
            <a:r>
              <a:rPr lang="en-CA" sz="4000" i="1" dirty="0" smtClean="0"/>
              <a:t>In situ </a:t>
            </a:r>
            <a:r>
              <a:rPr lang="en-CA" sz="4000" dirty="0" smtClean="0"/>
              <a:t>measurements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 rot="-3189745">
            <a:off x="7522369" y="772319"/>
            <a:ext cx="1303337" cy="885825"/>
            <a:chOff x="2405" y="138"/>
            <a:chExt cx="1109" cy="702"/>
          </a:xfrm>
        </p:grpSpPr>
        <p:sp>
          <p:nvSpPr>
            <p:cNvPr id="2059" name="AutoShape 28"/>
            <p:cNvSpPr>
              <a:spLocks noChangeArrowheads="1"/>
            </p:cNvSpPr>
            <p:nvPr/>
          </p:nvSpPr>
          <p:spPr bwMode="auto">
            <a:xfrm>
              <a:off x="2405" y="138"/>
              <a:ext cx="634" cy="456"/>
            </a:xfrm>
            <a:prstGeom prst="hexagon">
              <a:avLst>
                <a:gd name="adj" fmla="val 3475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0" name="AutoShape 29"/>
            <p:cNvSpPr>
              <a:spLocks noChangeArrowheads="1"/>
            </p:cNvSpPr>
            <p:nvPr/>
          </p:nvSpPr>
          <p:spPr bwMode="auto">
            <a:xfrm>
              <a:off x="2880" y="384"/>
              <a:ext cx="634" cy="456"/>
            </a:xfrm>
            <a:prstGeom prst="hexagon">
              <a:avLst>
                <a:gd name="adj" fmla="val 34759"/>
                <a:gd name="vf" fmla="val 11547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1" name="Line 30"/>
            <p:cNvSpPr>
              <a:spLocks noChangeShapeType="1"/>
            </p:cNvSpPr>
            <p:nvPr/>
          </p:nvSpPr>
          <p:spPr bwMode="auto">
            <a:xfrm>
              <a:off x="3316" y="419"/>
              <a:ext cx="119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2" name="Line 31"/>
            <p:cNvSpPr>
              <a:spLocks noChangeShapeType="1"/>
            </p:cNvSpPr>
            <p:nvPr/>
          </p:nvSpPr>
          <p:spPr bwMode="auto">
            <a:xfrm flipV="1">
              <a:off x="3078" y="805"/>
              <a:ext cx="2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3" name="Line 32"/>
            <p:cNvSpPr>
              <a:spLocks noChangeShapeType="1"/>
            </p:cNvSpPr>
            <p:nvPr/>
          </p:nvSpPr>
          <p:spPr bwMode="auto">
            <a:xfrm>
              <a:off x="2592" y="19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4" name="Line 33"/>
            <p:cNvSpPr>
              <a:spLocks noChangeShapeType="1"/>
            </p:cNvSpPr>
            <p:nvPr/>
          </p:nvSpPr>
          <p:spPr bwMode="auto">
            <a:xfrm flipH="1">
              <a:off x="2832" y="3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5" name="Line 34"/>
            <p:cNvSpPr>
              <a:spLocks noChangeShapeType="1"/>
            </p:cNvSpPr>
            <p:nvPr/>
          </p:nvSpPr>
          <p:spPr bwMode="auto">
            <a:xfrm>
              <a:off x="2496" y="3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467544" y="2132856"/>
            <a:ext cx="8401119" cy="4265140"/>
            <a:chOff x="3505200" y="25878648"/>
            <a:chExt cx="10417387" cy="6887352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9680448" y="26517601"/>
              <a:ext cx="1348529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55" idx="0"/>
            </p:cNvCxnSpPr>
            <p:nvPr/>
          </p:nvCxnSpPr>
          <p:spPr>
            <a:xfrm rot="5400000" flipH="1" flipV="1">
              <a:off x="6108537" y="25725582"/>
              <a:ext cx="474680" cy="2176157"/>
            </a:xfrm>
            <a:prstGeom prst="bentConnector2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4572000" y="31470600"/>
              <a:ext cx="4876800" cy="457200"/>
            </a:xfrm>
            <a:prstGeom prst="roundRect">
              <a:avLst>
                <a:gd name="adj" fmla="val 3124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62400" y="27508200"/>
              <a:ext cx="6096000" cy="4648200"/>
            </a:xfrm>
            <a:prstGeom prst="rect">
              <a:avLst/>
            </a:prstGeom>
            <a:noFill/>
            <a:ln w="1016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91000" y="32232600"/>
              <a:ext cx="5791200" cy="533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38600" y="31927800"/>
              <a:ext cx="5943600" cy="1524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95800" y="31623000"/>
              <a:ext cx="5029200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105400" y="27051000"/>
              <a:ext cx="304800" cy="3200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10272" y="25878648"/>
              <a:ext cx="2110740" cy="1295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</a:rPr>
                <a:t>monochromator and PMT</a:t>
              </a:r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51650" y="25994927"/>
              <a:ext cx="1676399" cy="104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iquid light guide</a:t>
              </a:r>
              <a:endParaRPr lang="en-US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4801394" y="31012606"/>
              <a:ext cx="914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0800000" flipV="1">
              <a:off x="5257800" y="30480000"/>
              <a:ext cx="6019800" cy="914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0439399" y="30708600"/>
              <a:ext cx="2887692" cy="149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laser</a:t>
              </a:r>
            </a:p>
            <a:p>
              <a:r>
                <a:rPr lang="en-US" dirty="0" smtClean="0"/>
                <a:t>Various wavelengths</a:t>
              </a:r>
            </a:p>
            <a:p>
              <a:endParaRPr lang="en-US" dirty="0" smtClean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229601" y="31013400"/>
              <a:ext cx="762000" cy="54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&lt; 3</a:t>
              </a:r>
              <a:r>
                <a:rPr lang="en-US" sz="1600" b="1" dirty="0" smtClean="0">
                  <a:sym typeface="Symbol"/>
                </a:rPr>
                <a:t></a:t>
              </a:r>
              <a:endParaRPr lang="en-US" sz="1600" b="1" dirty="0"/>
            </a:p>
          </p:txBody>
        </p:sp>
        <p:sp>
          <p:nvSpPr>
            <p:cNvPr id="62" name="Arc 61"/>
            <p:cNvSpPr/>
            <p:nvPr/>
          </p:nvSpPr>
          <p:spPr>
            <a:xfrm rot="20690766">
              <a:off x="7312899" y="30960949"/>
              <a:ext cx="855022" cy="679118"/>
            </a:xfrm>
            <a:prstGeom prst="arc">
              <a:avLst>
                <a:gd name="adj1" fmla="val 18908469"/>
                <a:gd name="adj2" fmla="val 2666593"/>
              </a:avLst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5400000">
              <a:off x="12330869" y="27148978"/>
              <a:ext cx="874323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1987742" y="27273991"/>
              <a:ext cx="1934845" cy="5963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computer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628376" y="26124744"/>
              <a:ext cx="2169373" cy="5963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oscilloscope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05200" y="30431418"/>
              <a:ext cx="1676399" cy="104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Raman</a:t>
              </a:r>
            </a:p>
            <a:p>
              <a:pPr algn="r"/>
              <a:r>
                <a:rPr lang="en-US" dirty="0" smtClean="0"/>
                <a:t>/LIF</a:t>
              </a:r>
              <a:endParaRPr lang="en-US" dirty="0"/>
            </a:p>
          </p:txBody>
        </p:sp>
      </p:grpSp>
      <p:sp>
        <p:nvSpPr>
          <p:cNvPr id="70" name="Rectangle 69"/>
          <p:cNvSpPr/>
          <p:nvPr/>
        </p:nvSpPr>
        <p:spPr>
          <a:xfrm rot="1211357">
            <a:off x="2112198" y="2291720"/>
            <a:ext cx="711689" cy="3057079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2157344" y="6309320"/>
            <a:ext cx="6986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T.F.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D. J. Donaldson,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J. Phys. Chem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1277-1285 (2007)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4864"/>
            <a:ext cx="30972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9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67" y="383302"/>
            <a:ext cx="3480561" cy="482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91880" y="2996952"/>
            <a:ext cx="1850332" cy="4736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1336</Words>
  <Application>Microsoft Office PowerPoint</Application>
  <PresentationFormat>On-screen Show (4:3)</PresentationFormat>
  <Paragraphs>247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Office Theme</vt:lpstr>
      <vt:lpstr>Bitmap Image</vt:lpstr>
      <vt:lpstr>SPW 11.0 Graph</vt:lpstr>
      <vt:lpstr>SPW 8.0 Graph</vt:lpstr>
      <vt:lpstr>CS ChemDraw Drawing</vt:lpstr>
      <vt:lpstr>On or in? Where does atmospheric ice chemistry occur?</vt:lpstr>
      <vt:lpstr>Slide 2</vt:lpstr>
      <vt:lpstr>(Uncomfortable) conclusions</vt:lpstr>
      <vt:lpstr>I will discuss three kinds of experiment</vt:lpstr>
      <vt:lpstr>Slide 5</vt:lpstr>
      <vt:lpstr>Slide 6</vt:lpstr>
      <vt:lpstr>Slide 7</vt:lpstr>
      <vt:lpstr>Anthracene and naphthalene photolysis on ice: In situ measurements</vt:lpstr>
      <vt:lpstr>Slide 9</vt:lpstr>
      <vt:lpstr>Slide 10</vt:lpstr>
      <vt:lpstr>Slide 11</vt:lpstr>
      <vt:lpstr>Example 2: oxidation at the air-ice interface</vt:lpstr>
      <vt:lpstr>Slide 13</vt:lpstr>
      <vt:lpstr>Slide 14</vt:lpstr>
      <vt:lpstr>Reactions of OH with aromatics at the air-ice interface</vt:lpstr>
      <vt:lpstr>Heterogeneous reactions of aromatics with OH(g) formed from HONO photolysis on water and ice surfaces</vt:lpstr>
      <vt:lpstr>Once again, we do the ice cube and crushed ice experiments … </vt:lpstr>
      <vt:lpstr>How well are solutes excluded to the air-ice surface?</vt:lpstr>
      <vt:lpstr>Slide 19</vt:lpstr>
      <vt:lpstr>Slide 20</vt:lpstr>
      <vt:lpstr>Mg(NO3)2·H2O Phase Diagram</vt:lpstr>
      <vt:lpstr>Mg(NO3)2·H2O Phase Diagram</vt:lpstr>
      <vt:lpstr>Does the absorption spectrum and/or the photolysis quantum yield change in the QLL?</vt:lpstr>
      <vt:lpstr>Slide 24</vt:lpstr>
      <vt:lpstr>For naphthalene, the “self-associated” absorption is shifted to the red ... into the actinic region</vt:lpstr>
      <vt:lpstr>Benzene photolysis on ice shows a similar enhancement ... and a similar red shift in absorption</vt:lpstr>
      <vt:lpstr>(Uncomfortable) conclusions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or in? Where does atmospheric ice chemistry occur?</dc:title>
  <dc:creator> </dc:creator>
  <cp:lastModifiedBy> </cp:lastModifiedBy>
  <cp:revision>20</cp:revision>
  <dcterms:created xsi:type="dcterms:W3CDTF">2011-05-25T10:51:55Z</dcterms:created>
  <dcterms:modified xsi:type="dcterms:W3CDTF">2011-06-07T11:41:35Z</dcterms:modified>
</cp:coreProperties>
</file>