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27"/>
  </p:notesMasterIdLst>
  <p:handoutMasterIdLst>
    <p:handoutMasterId r:id="rId28"/>
  </p:handoutMasterIdLst>
  <p:sldIdLst>
    <p:sldId id="726" r:id="rId2"/>
    <p:sldId id="658" r:id="rId3"/>
    <p:sldId id="739" r:id="rId4"/>
    <p:sldId id="767" r:id="rId5"/>
    <p:sldId id="663" r:id="rId6"/>
    <p:sldId id="772" r:id="rId7"/>
    <p:sldId id="768" r:id="rId8"/>
    <p:sldId id="731" r:id="rId9"/>
    <p:sldId id="730" r:id="rId10"/>
    <p:sldId id="733" r:id="rId11"/>
    <p:sldId id="734" r:id="rId12"/>
    <p:sldId id="700" r:id="rId13"/>
    <p:sldId id="755" r:id="rId14"/>
    <p:sldId id="736" r:id="rId15"/>
    <p:sldId id="737" r:id="rId16"/>
    <p:sldId id="769" r:id="rId17"/>
    <p:sldId id="761" r:id="rId18"/>
    <p:sldId id="762" r:id="rId19"/>
    <p:sldId id="738" r:id="rId20"/>
    <p:sldId id="634" r:id="rId21"/>
    <p:sldId id="695" r:id="rId22"/>
    <p:sldId id="773" r:id="rId23"/>
    <p:sldId id="774" r:id="rId24"/>
    <p:sldId id="775" r:id="rId25"/>
    <p:sldId id="694" r:id="rId26"/>
  </p:sldIdLst>
  <p:sldSz cx="9144000" cy="6858000" type="screen4x3"/>
  <p:notesSz cx="6997700" cy="9271000"/>
  <p:custDataLst>
    <p:tags r:id="rId29"/>
  </p:custDataLst>
  <p:defaultTextStyle>
    <a:defPPr>
      <a:defRPr lang="en-US"/>
    </a:defPPr>
    <a:lvl1pPr algn="l" rtl="0" fontAlgn="base">
      <a:spcBef>
        <a:spcPct val="0"/>
      </a:spcBef>
      <a:spcAft>
        <a:spcPct val="0"/>
      </a:spcAft>
      <a:defRPr sz="1600" b="1" kern="1200">
        <a:solidFill>
          <a:schemeClr val="tx1"/>
        </a:solidFill>
        <a:latin typeface="Arial" charset="0"/>
        <a:ea typeface="+mn-ea"/>
        <a:cs typeface="Arial" charset="0"/>
      </a:defRPr>
    </a:lvl1pPr>
    <a:lvl2pPr marL="457200" algn="l" rtl="0" fontAlgn="base">
      <a:spcBef>
        <a:spcPct val="0"/>
      </a:spcBef>
      <a:spcAft>
        <a:spcPct val="0"/>
      </a:spcAft>
      <a:defRPr sz="1600" b="1" kern="1200">
        <a:solidFill>
          <a:schemeClr val="tx1"/>
        </a:solidFill>
        <a:latin typeface="Arial" charset="0"/>
        <a:ea typeface="+mn-ea"/>
        <a:cs typeface="Arial" charset="0"/>
      </a:defRPr>
    </a:lvl2pPr>
    <a:lvl3pPr marL="914400" algn="l" rtl="0" fontAlgn="base">
      <a:spcBef>
        <a:spcPct val="0"/>
      </a:spcBef>
      <a:spcAft>
        <a:spcPct val="0"/>
      </a:spcAft>
      <a:defRPr sz="1600" b="1" kern="1200">
        <a:solidFill>
          <a:schemeClr val="tx1"/>
        </a:solidFill>
        <a:latin typeface="Arial" charset="0"/>
        <a:ea typeface="+mn-ea"/>
        <a:cs typeface="Arial" charset="0"/>
      </a:defRPr>
    </a:lvl3pPr>
    <a:lvl4pPr marL="1371600" algn="l" rtl="0" fontAlgn="base">
      <a:spcBef>
        <a:spcPct val="0"/>
      </a:spcBef>
      <a:spcAft>
        <a:spcPct val="0"/>
      </a:spcAft>
      <a:defRPr sz="1600" b="1" kern="1200">
        <a:solidFill>
          <a:schemeClr val="tx1"/>
        </a:solidFill>
        <a:latin typeface="Arial" charset="0"/>
        <a:ea typeface="+mn-ea"/>
        <a:cs typeface="Arial" charset="0"/>
      </a:defRPr>
    </a:lvl4pPr>
    <a:lvl5pPr marL="1828800" algn="l"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EFDECD"/>
    <a:srgbClr val="E7CDB3"/>
    <a:srgbClr val="F1E2D3"/>
    <a:srgbClr val="E1C2A3"/>
    <a:srgbClr val="996633"/>
    <a:srgbClr val="FFCA61"/>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5187" autoAdjust="0"/>
  </p:normalViewPr>
  <p:slideViewPr>
    <p:cSldViewPr>
      <p:cViewPr>
        <p:scale>
          <a:sx n="56" d="100"/>
          <a:sy n="56" d="100"/>
        </p:scale>
        <p:origin x="-10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ea typeface="굴림" charset="-127"/>
                <a:cs typeface="Arial" pitchFamily="34" charset="0"/>
              </a:defRPr>
            </a:lvl1pPr>
          </a:lstStyle>
          <a:p>
            <a:pPr>
              <a:defRPr/>
            </a:pPr>
            <a:endParaRPr lang="en-US" altLang="ko-KR"/>
          </a:p>
        </p:txBody>
      </p:sp>
      <p:sp>
        <p:nvSpPr>
          <p:cNvPr id="145411"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ea typeface="굴림" charset="-127"/>
                <a:cs typeface="Arial" pitchFamily="34" charset="0"/>
              </a:defRPr>
            </a:lvl1pPr>
          </a:lstStyle>
          <a:p>
            <a:pPr>
              <a:defRPr/>
            </a:pPr>
            <a:endParaRPr lang="en-US" altLang="ko-KR"/>
          </a:p>
        </p:txBody>
      </p:sp>
      <p:sp>
        <p:nvSpPr>
          <p:cNvPr id="145412"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ea typeface="굴림" charset="-127"/>
                <a:cs typeface="Arial" pitchFamily="34" charset="0"/>
              </a:defRPr>
            </a:lvl1pPr>
          </a:lstStyle>
          <a:p>
            <a:pPr>
              <a:defRPr/>
            </a:pPr>
            <a:endParaRPr lang="en-US" altLang="ko-KR"/>
          </a:p>
        </p:txBody>
      </p:sp>
      <p:sp>
        <p:nvSpPr>
          <p:cNvPr id="145413"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ea typeface="굴림" charset="-127"/>
                <a:cs typeface="Arial" pitchFamily="34" charset="0"/>
              </a:defRPr>
            </a:lvl1pPr>
          </a:lstStyle>
          <a:p>
            <a:pPr>
              <a:defRPr/>
            </a:pPr>
            <a:fld id="{212DBE3D-369F-40F9-A179-690354EBAB40}"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986"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US"/>
          </a:p>
        </p:txBody>
      </p:sp>
      <p:sp>
        <p:nvSpPr>
          <p:cNvPr id="553987" name="Rectangle 3"/>
          <p:cNvSpPr>
            <a:spLocks noGrp="1" noChangeArrowheads="1"/>
          </p:cNvSpPr>
          <p:nvPr>
            <p:ph type="dt" idx="1"/>
          </p:nvPr>
        </p:nvSpPr>
        <p:spPr bwMode="auto">
          <a:xfrm>
            <a:off x="3962400" y="0"/>
            <a:ext cx="303371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cs typeface="Arial" pitchFamily="34"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53989"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990" name="Rectangle 6"/>
          <p:cNvSpPr>
            <a:spLocks noGrp="1" noChangeArrowheads="1"/>
          </p:cNvSpPr>
          <p:nvPr>
            <p:ph type="ftr" sz="quarter" idx="4"/>
          </p:nvPr>
        </p:nvSpPr>
        <p:spPr bwMode="auto">
          <a:xfrm>
            <a:off x="0" y="8805863"/>
            <a:ext cx="303371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US"/>
          </a:p>
        </p:txBody>
      </p:sp>
      <p:sp>
        <p:nvSpPr>
          <p:cNvPr id="553991" name="Rectangle 7"/>
          <p:cNvSpPr>
            <a:spLocks noGrp="1" noChangeArrowheads="1"/>
          </p:cNvSpPr>
          <p:nvPr>
            <p:ph type="sldNum" sz="quarter" idx="5"/>
          </p:nvPr>
        </p:nvSpPr>
        <p:spPr bwMode="auto">
          <a:xfrm>
            <a:off x="3962400" y="8805863"/>
            <a:ext cx="303371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cs typeface="Arial" pitchFamily="34" charset="0"/>
              </a:defRPr>
            </a:lvl1pPr>
          </a:lstStyle>
          <a:p>
            <a:pPr>
              <a:defRPr/>
            </a:pPr>
            <a:fld id="{972D41A7-59FF-469E-AFD5-9DF71086D3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B81B7CCD-020B-4FBC-B52F-2BBB82771B77}" type="slidenum">
              <a:rPr lang="en-US" smtClean="0">
                <a:latin typeface="Arial" charset="0"/>
                <a:cs typeface="Arial" charset="0"/>
              </a:rPr>
              <a:pPr/>
              <a:t>1</a:t>
            </a:fld>
            <a:endParaRPr lang="en-US" smtClean="0">
              <a:latin typeface="Arial" charset="0"/>
              <a:cs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31863" y="4403725"/>
            <a:ext cx="5133975" cy="4171950"/>
          </a:xfrm>
          <a:noFill/>
          <a:ln/>
        </p:spPr>
        <p:txBody>
          <a:bodyPr/>
          <a:lstStyle/>
          <a:p>
            <a:pPr eaLnBrk="1" hangingPunct="1"/>
            <a:r>
              <a:rPr lang="en-US" altLang="en-US" smtClean="0">
                <a:latin typeface="Arial" charset="0"/>
                <a:cs typeface="Arial" charset="0"/>
              </a:rPr>
              <a:t>Part 1 Opener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628C387B-E931-4DF3-B1D8-D0B7D8BD65D2}" type="slidenum">
              <a:rPr lang="en-US" smtClean="0">
                <a:latin typeface="Arial" charset="0"/>
                <a:cs typeface="Arial" charset="0"/>
              </a:rPr>
              <a:pPr/>
              <a:t>10</a:t>
            </a:fld>
            <a:endParaRPr lang="en-US" smtClean="0">
              <a:latin typeface="Arial" charset="0"/>
              <a:cs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FF073C4E-25F0-4783-9F27-41B61FDF9DCB}" type="slidenum">
              <a:rPr lang="en-US" smtClean="0">
                <a:latin typeface="Arial" charset="0"/>
                <a:cs typeface="Arial" charset="0"/>
              </a:rPr>
              <a:pPr/>
              <a:t>11</a:t>
            </a:fld>
            <a:endParaRPr lang="en-US" smtClean="0">
              <a:latin typeface="Arial" charset="0"/>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C490D18D-B9DA-4D12-AABC-828B5A439504}" type="slidenum">
              <a:rPr lang="en-US" smtClean="0">
                <a:latin typeface="Arial" charset="0"/>
                <a:cs typeface="Arial" charset="0"/>
              </a:rPr>
              <a:pPr/>
              <a:t>12</a:t>
            </a:fld>
            <a:endParaRPr lang="en-US" smtClean="0">
              <a:latin typeface="Arial" charset="0"/>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DBC20E85-0975-4E58-9B96-4DD8DEF5149E}" type="slidenum">
              <a:rPr lang="en-US" smtClean="0">
                <a:latin typeface="Arial" charset="0"/>
                <a:cs typeface="Arial" charset="0"/>
              </a:rPr>
              <a:pPr/>
              <a:t>13</a:t>
            </a:fld>
            <a:endParaRPr lang="en-US" smtClean="0">
              <a:latin typeface="Arial" charset="0"/>
              <a:cs typeface="Arial"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2B262612-0BC6-4619-BFD5-0B8497B2B285}" type="slidenum">
              <a:rPr lang="en-US" smtClean="0">
                <a:latin typeface="Arial" charset="0"/>
                <a:cs typeface="Arial" charset="0"/>
              </a:rPr>
              <a:pPr/>
              <a:t>14</a:t>
            </a:fld>
            <a:endParaRPr lang="en-US" smtClean="0">
              <a:latin typeface="Arial" charset="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smtClean="0">
                <a:latin typeface="Arial" charset="0"/>
                <a:cs typeface="Arial" charset="0"/>
              </a:rPr>
              <a:t>The production of </a:t>
            </a:r>
            <a:r>
              <a:rPr lang="en-US" b="1" smtClean="0">
                <a:latin typeface="Arial" charset="0"/>
                <a:cs typeface="Arial" charset="0"/>
              </a:rPr>
              <a:t>B</a:t>
            </a:r>
            <a:r>
              <a:rPr lang="en-US" smtClean="0">
                <a:latin typeface="Arial" charset="0"/>
                <a:cs typeface="Arial" charset="0"/>
              </a:rPr>
              <a:t> was favored in the concentrated nanoscopic environments in ice in agreement with the observation that the branching ratio for this species increase for higher pyruvic acid concentration in fluid solutions relative to the production of </a:t>
            </a:r>
            <a:r>
              <a:rPr lang="en-US" b="1" smtClean="0">
                <a:latin typeface="Arial" charset="0"/>
                <a:cs typeface="Arial" charset="0"/>
              </a:rPr>
              <a:t>A</a:t>
            </a:r>
            <a:r>
              <a:rPr lang="en-US" smtClean="0">
                <a:latin typeface="Arial" charset="0"/>
                <a:cs typeface="Arial" charset="0"/>
              </a:rPr>
              <a:t>.</a:t>
            </a:r>
          </a:p>
          <a:p>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B3926546-90CD-4744-88BB-9626D9CE1D7F}" type="slidenum">
              <a:rPr lang="en-US" smtClean="0">
                <a:latin typeface="Arial" charset="0"/>
                <a:cs typeface="Arial" charset="0"/>
              </a:rPr>
              <a:pPr/>
              <a:t>15</a:t>
            </a:fld>
            <a:endParaRPr lang="en-US" smtClean="0">
              <a:latin typeface="Arial" charset="0"/>
              <a:cs typeface="Arial"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6F3CA80-ABE1-4B70-A63C-707F44D04E81}" type="slidenum">
              <a:rPr lang="en-US" smtClean="0">
                <a:latin typeface="Arial" charset="0"/>
                <a:cs typeface="Arial" charset="0"/>
              </a:rPr>
              <a:pPr/>
              <a:t>16</a:t>
            </a:fld>
            <a:endParaRPr lang="en-US" smtClean="0">
              <a:latin typeface="Arial" charset="0"/>
              <a:cs typeface="Arial"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D31C06AB-0008-4B80-A7E6-C63FC8559F14}" type="slidenum">
              <a:rPr lang="en-US" smtClean="0">
                <a:latin typeface="Arial" charset="0"/>
                <a:cs typeface="Arial" charset="0"/>
              </a:rPr>
              <a:pPr/>
              <a:t>17</a:t>
            </a:fld>
            <a:endParaRPr lang="en-US" smtClean="0">
              <a:latin typeface="Arial" charset="0"/>
              <a:cs typeface="Arial" charset="0"/>
            </a:endParaRPr>
          </a:p>
        </p:txBody>
      </p:sp>
      <p:sp>
        <p:nvSpPr>
          <p:cNvPr id="66562" name="Rectangle 2"/>
          <p:cNvSpPr>
            <a:spLocks noGrp="1" noRot="1" noChangeAspect="1" noChangeArrowheads="1" noTextEdit="1"/>
          </p:cNvSpPr>
          <p:nvPr>
            <p:ph type="sldImg"/>
          </p:nvPr>
        </p:nvSpPr>
        <p:spPr>
          <a:xfrm>
            <a:off x="1182688" y="696913"/>
            <a:ext cx="4635500" cy="3476625"/>
          </a:xfrm>
          <a:ln/>
        </p:spPr>
      </p:sp>
      <p:sp>
        <p:nvSpPr>
          <p:cNvPr id="66563" name="Rectangle 3"/>
          <p:cNvSpPr>
            <a:spLocks noGrp="1" noChangeArrowheads="1"/>
          </p:cNvSpPr>
          <p:nvPr>
            <p:ph type="body" idx="1"/>
          </p:nvPr>
        </p:nvSpPr>
        <p:spPr>
          <a:xfrm>
            <a:off x="700088" y="4403725"/>
            <a:ext cx="5597525" cy="4170363"/>
          </a:xfrm>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CA8B4BB-42FA-4476-82E9-9A5B51BD1F03}" type="slidenum">
              <a:rPr lang="en-US" smtClean="0">
                <a:latin typeface="Arial" charset="0"/>
                <a:cs typeface="Arial" charset="0"/>
              </a:rPr>
              <a:pPr/>
              <a:t>18</a:t>
            </a:fld>
            <a:endParaRPr lang="en-US" smtClean="0">
              <a:latin typeface="Arial" charset="0"/>
              <a:cs typeface="Arial"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EB35386A-2630-4D9A-9C92-C1F3D92E902D}" type="slidenum">
              <a:rPr lang="en-US" smtClean="0">
                <a:latin typeface="Arial" charset="0"/>
                <a:cs typeface="Arial" charset="0"/>
              </a:rPr>
              <a:pPr/>
              <a:t>19</a:t>
            </a:fld>
            <a:endParaRPr lang="en-US" smtClean="0">
              <a:latin typeface="Arial" charset="0"/>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E65115C3-F688-4054-AF1A-C46D09E8CEB5}" type="slidenum">
              <a:rPr lang="en-US" smtClean="0">
                <a:latin typeface="Arial" charset="0"/>
                <a:cs typeface="Arial" charset="0"/>
              </a:rPr>
              <a:pPr/>
              <a:t>2</a:t>
            </a:fld>
            <a:endParaRPr lang="en-US" smtClean="0">
              <a:latin typeface="Arial" charset="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9A663305-18FB-4A09-AD67-D6578C1C82FE}" type="slidenum">
              <a:rPr lang="en-US" smtClean="0">
                <a:latin typeface="Arial" charset="0"/>
                <a:cs typeface="Arial" charset="0"/>
              </a:rPr>
              <a:pPr/>
              <a:t>20</a:t>
            </a:fld>
            <a:endParaRPr lang="en-US" smtClean="0">
              <a:latin typeface="Arial" charset="0"/>
              <a:cs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135505F8-F0EC-40B7-9308-78000B7B6857}" type="slidenum">
              <a:rPr lang="en-US" smtClean="0">
                <a:latin typeface="Arial" charset="0"/>
                <a:cs typeface="Arial" charset="0"/>
              </a:rPr>
              <a:pPr/>
              <a:t>21</a:t>
            </a:fld>
            <a:endParaRPr lang="en-US" smtClean="0">
              <a:latin typeface="Arial" charset="0"/>
              <a:cs typeface="Arial"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6D1F8090-4AE3-4347-A326-269063EBCEE7}" type="slidenum">
              <a:rPr lang="en-US" smtClean="0">
                <a:latin typeface="Arial" charset="0"/>
                <a:cs typeface="Arial" charset="0"/>
              </a:rPr>
              <a:pPr/>
              <a:t>25</a:t>
            </a:fld>
            <a:endParaRPr lang="en-US" smtClean="0">
              <a:latin typeface="Arial" charset="0"/>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D04021DB-C20D-4B57-ADC0-7D7C246F98AC}" type="slidenum">
              <a:rPr lang="en-US" smtClean="0">
                <a:latin typeface="Arial" charset="0"/>
                <a:cs typeface="Arial" charset="0"/>
              </a:rPr>
              <a:pPr/>
              <a:t>3</a:t>
            </a:fld>
            <a:endParaRPr lang="en-US" smtClean="0">
              <a:latin typeface="Arial" charset="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3182060-3A04-48EE-90EF-FD7D8ED96CDD}" type="slidenum">
              <a:rPr lang="en-US" smtClean="0">
                <a:latin typeface="Arial" charset="0"/>
                <a:cs typeface="Arial" charset="0"/>
              </a:rPr>
              <a:pPr/>
              <a:t>4</a:t>
            </a:fld>
            <a:endParaRPr lang="en-US" smtClean="0">
              <a:latin typeface="Arial" charset="0"/>
              <a:cs typeface="Arial" charset="0"/>
            </a:endParaRPr>
          </a:p>
        </p:txBody>
      </p:sp>
      <p:sp>
        <p:nvSpPr>
          <p:cNvPr id="30722" name="Rectangle 2"/>
          <p:cNvSpPr>
            <a:spLocks noGrp="1" noRot="1" noChangeAspect="1" noChangeArrowheads="1" noTextEdit="1"/>
          </p:cNvSpPr>
          <p:nvPr>
            <p:ph type="sldImg"/>
          </p:nvPr>
        </p:nvSpPr>
        <p:spPr>
          <a:xfrm>
            <a:off x="1182688" y="695325"/>
            <a:ext cx="4635500" cy="3476625"/>
          </a:xfrm>
          <a:ln/>
        </p:spPr>
      </p:sp>
      <p:sp>
        <p:nvSpPr>
          <p:cNvPr id="30723"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1E388BA2-4F96-42EE-B14D-59B5AAC22E7F}" type="slidenum">
              <a:rPr lang="en-US" smtClean="0">
                <a:latin typeface="Arial" charset="0"/>
                <a:cs typeface="Arial" charset="0"/>
              </a:rPr>
              <a:pPr/>
              <a:t>5</a:t>
            </a:fld>
            <a:endParaRPr lang="en-US" smtClean="0">
              <a:latin typeface="Arial" charset="0"/>
              <a:cs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07CC63A-3AA9-4462-B4CE-465F9C606AC5}" type="slidenum">
              <a:rPr lang="en-US" smtClean="0">
                <a:latin typeface="Arial" charset="0"/>
                <a:cs typeface="Arial" charset="0"/>
              </a:rPr>
              <a:pPr/>
              <a:t>6</a:t>
            </a:fld>
            <a:endParaRPr lang="en-US" smtClean="0">
              <a:latin typeface="Arial" charset="0"/>
              <a:cs typeface="Arial" charset="0"/>
            </a:endParaRPr>
          </a:p>
        </p:txBody>
      </p:sp>
      <p:sp>
        <p:nvSpPr>
          <p:cNvPr id="34818" name="Rectangle 2"/>
          <p:cNvSpPr>
            <a:spLocks noGrp="1" noRot="1" noChangeAspect="1" noChangeArrowheads="1" noTextEdit="1"/>
          </p:cNvSpPr>
          <p:nvPr>
            <p:ph type="sldImg"/>
          </p:nvPr>
        </p:nvSpPr>
        <p:spPr>
          <a:xfrm>
            <a:off x="1182688" y="695325"/>
            <a:ext cx="4635500" cy="3476625"/>
          </a:xfrm>
          <a:ln/>
        </p:spPr>
      </p:sp>
      <p:sp>
        <p:nvSpPr>
          <p:cNvPr id="34819"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92657680-8FEC-4DF5-A1D6-34ECBCC375DB}" type="slidenum">
              <a:rPr lang="en-US" smtClean="0">
                <a:latin typeface="Arial" charset="0"/>
                <a:cs typeface="Arial" charset="0"/>
              </a:rPr>
              <a:pPr/>
              <a:t>7</a:t>
            </a:fld>
            <a:endParaRPr lang="en-US" smtClean="0">
              <a:latin typeface="Arial" charset="0"/>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B55E0F8D-EB5E-4744-8F20-5F1680D522A2}" type="slidenum">
              <a:rPr lang="en-US" smtClean="0">
                <a:latin typeface="Arial" charset="0"/>
                <a:cs typeface="Arial" charset="0"/>
              </a:rPr>
              <a:pPr/>
              <a:t>8</a:t>
            </a:fld>
            <a:endParaRPr lang="en-US" smtClean="0">
              <a:latin typeface="Arial" charset="0"/>
              <a:cs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C3BB20E3-C936-4880-9BCB-E75CF3066E1B}" type="slidenum">
              <a:rPr lang="en-US" smtClean="0">
                <a:latin typeface="Arial" charset="0"/>
                <a:cs typeface="Arial" charset="0"/>
              </a:rPr>
              <a:pPr/>
              <a:t>9</a:t>
            </a:fld>
            <a:endParaRPr lang="en-US" smtClean="0">
              <a:latin typeface="Arial" charset="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F19B56-8197-4111-A632-457F6F6468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B9AF68-AAF9-4EB5-9F11-1D0E9C4673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6FBFA3-A0BA-41E3-8B9B-1BF2779467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ED20AD5-F01C-460A-9DA0-6710DE85D42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29607D-C748-4EAC-8EE3-8AE38711222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4331C29-C56C-49B5-9B60-499D4A6A5D2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9C453B-CBFA-440E-8AC3-C09142279E8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3BCAC5-8297-4771-A0E3-060886A5B44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959C3A-EC48-4EC5-BF77-0AB2D25DCC6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52C976E-89FD-4745-93B0-AE319B393B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CD3388-09D6-4308-A6DF-F5579494BB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BA65C2-0963-47C6-B10F-016E6DACDC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F64BD8-0CF7-4C48-8FC6-350E08280C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41D23F-5B1A-426A-9075-0403692AE0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DFD2FF-19F3-46E0-9E5C-DF174C2E04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1DAD12-552D-4ED7-9D35-63F3D9371B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EF877C-D8E2-4356-9BF0-FCDC8C5384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F61872-B8E6-4DC3-B719-88DDF7AE28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5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Arial" pitchFamily="34" charset="0"/>
              </a:defRPr>
            </a:lvl1pPr>
          </a:lstStyle>
          <a:p>
            <a:pPr>
              <a:defRPr/>
            </a:pPr>
            <a:endParaRPr lang="en-US"/>
          </a:p>
        </p:txBody>
      </p:sp>
      <p:sp>
        <p:nvSpPr>
          <p:cNvPr id="535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Arial" pitchFamily="34" charset="0"/>
              </a:defRPr>
            </a:lvl1pPr>
          </a:lstStyle>
          <a:p>
            <a:pPr>
              <a:defRPr/>
            </a:pPr>
            <a:endParaRPr lang="en-US"/>
          </a:p>
        </p:txBody>
      </p:sp>
      <p:sp>
        <p:nvSpPr>
          <p:cNvPr id="535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pitchFamily="34" charset="0"/>
                <a:cs typeface="Arial" pitchFamily="34" charset="0"/>
              </a:defRPr>
            </a:lvl1pPr>
          </a:lstStyle>
          <a:p>
            <a:pPr>
              <a:defRPr/>
            </a:pPr>
            <a:fld id="{7DBC8D4A-BFDE-4CDE-859D-7B97942640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13.xml"/><Relationship Id="rId7" Type="http://schemas.openxmlformats.org/officeDocument/2006/relationships/image" Target="../media/image37.emf"/><Relationship Id="rId2" Type="http://schemas.openxmlformats.org/officeDocument/2006/relationships/slideLayout" Target="../slideLayouts/slideLayout16.xml"/><Relationship Id="rId1" Type="http://schemas.openxmlformats.org/officeDocument/2006/relationships/tags" Target="../tags/tag8.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2.bin"/><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5.xml"/><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7.xml"/><Relationship Id="rId7" Type="http://schemas.openxmlformats.org/officeDocument/2006/relationships/oleObject" Target="../embeddings/oleObject18.bin"/><Relationship Id="rId12"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10.vml"/><Relationship Id="rId6" Type="http://schemas.openxmlformats.org/officeDocument/2006/relationships/image" Target="../media/image48.png"/><Relationship Id="rId11" Type="http://schemas.openxmlformats.org/officeDocument/2006/relationships/image" Target="../media/image51.emf"/><Relationship Id="rId5" Type="http://schemas.openxmlformats.org/officeDocument/2006/relationships/image" Target="../media/image10.jpeg"/><Relationship Id="rId10" Type="http://schemas.openxmlformats.org/officeDocument/2006/relationships/image" Target="../media/image50.png"/><Relationship Id="rId4" Type="http://schemas.openxmlformats.org/officeDocument/2006/relationships/notesSlide" Target="../notesSlides/notesSlide17.xml"/><Relationship Id="rId9"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oleObject" Target="../embeddings/oleObject20.bin"/><Relationship Id="rId2" Type="http://schemas.openxmlformats.org/officeDocument/2006/relationships/tags" Target="../tags/tag10.xml"/><Relationship Id="rId1" Type="http://schemas.openxmlformats.org/officeDocument/2006/relationships/vmlDrawing" Target="../drawings/vmlDrawing11.vml"/><Relationship Id="rId6" Type="http://schemas.openxmlformats.org/officeDocument/2006/relationships/image" Target="../media/image10.jpeg"/><Relationship Id="rId5" Type="http://schemas.openxmlformats.org/officeDocument/2006/relationships/image" Target="../media/image5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notesSlide" Target="../notesSlides/notesSlide20.xml"/><Relationship Id="rId7" Type="http://schemas.openxmlformats.org/officeDocument/2006/relationships/image" Target="../media/image55.jpe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3.png"/><Relationship Id="rId10" Type="http://schemas.openxmlformats.org/officeDocument/2006/relationships/image" Target="../media/image58.jpeg"/><Relationship Id="rId4" Type="http://schemas.openxmlformats.org/officeDocument/2006/relationships/image" Target="../media/image53.jpeg"/><Relationship Id="rId9"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2.xml"/><Relationship Id="rId7"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jpe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6.xml"/><Relationship Id="rId7" Type="http://schemas.openxmlformats.org/officeDocument/2006/relationships/image" Target="../media/image18.emf"/><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notesSlide" Target="../notesSlides/notesSlide7.xml"/><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oleObject" Target="../embeddings/oleObject4.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8.emf"/><Relationship Id="rId5" Type="http://schemas.openxmlformats.org/officeDocument/2006/relationships/image" Target="../media/image27.emf"/><Relationship Id="rId10" Type="http://schemas.openxmlformats.org/officeDocument/2006/relationships/oleObject" Target="../embeddings/oleObject6.bin"/><Relationship Id="rId4" Type="http://schemas.openxmlformats.org/officeDocument/2006/relationships/notesSlide" Target="../notesSlides/notesSlide9.xm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3" name="Rectangle 3"/>
          <p:cNvSpPr>
            <a:spLocks noChangeArrowheads="1"/>
          </p:cNvSpPr>
          <p:nvPr/>
        </p:nvSpPr>
        <p:spPr bwMode="auto">
          <a:xfrm>
            <a:off x="304800" y="1828800"/>
            <a:ext cx="8456613" cy="1143000"/>
          </a:xfrm>
          <a:prstGeom prst="rect">
            <a:avLst/>
          </a:prstGeom>
          <a:noFill/>
          <a:ln w="9525">
            <a:noFill/>
            <a:miter lim="800000"/>
            <a:headEnd/>
            <a:tailEnd/>
          </a:ln>
          <a:effectLst/>
        </p:spPr>
        <p:txBody>
          <a:bodyPr/>
          <a:lstStyle/>
          <a:p>
            <a:pPr>
              <a:spcBef>
                <a:spcPct val="20000"/>
              </a:spcBef>
              <a:defRPr/>
            </a:pPr>
            <a:r>
              <a:rPr lang="en-US" sz="4000" dirty="0">
                <a:solidFill>
                  <a:schemeClr val="accent6">
                    <a:lumMod val="75000"/>
                  </a:schemeClr>
                </a:solidFill>
                <a:latin typeface="Arial" pitchFamily="34" charset="0"/>
                <a:ea typeface="Batang" pitchFamily="18" charset="-127"/>
                <a:cs typeface="Arial" pitchFamily="34" charset="0"/>
              </a:rPr>
              <a:t>A Photochemical Mechanism of Model Organic Matter in Ice</a:t>
            </a:r>
          </a:p>
        </p:txBody>
      </p:sp>
      <p:sp>
        <p:nvSpPr>
          <p:cNvPr id="22531" name="Text Box 6"/>
          <p:cNvSpPr txBox="1">
            <a:spLocks noChangeArrowheads="1"/>
          </p:cNvSpPr>
          <p:nvPr/>
        </p:nvSpPr>
        <p:spPr bwMode="auto">
          <a:xfrm>
            <a:off x="290513" y="3032125"/>
            <a:ext cx="8548687" cy="1508125"/>
          </a:xfrm>
          <a:prstGeom prst="rect">
            <a:avLst/>
          </a:prstGeom>
          <a:noFill/>
          <a:ln w="9525">
            <a:noFill/>
            <a:miter lim="800000"/>
            <a:headEnd/>
            <a:tailEnd/>
          </a:ln>
        </p:spPr>
        <p:txBody>
          <a:bodyPr>
            <a:spAutoFit/>
          </a:bodyPr>
          <a:lstStyle/>
          <a:p>
            <a:pPr>
              <a:defRPr/>
            </a:pPr>
            <a:endParaRPr lang="en-US" sz="2000" b="0" dirty="0">
              <a:latin typeface="+mj-lt"/>
            </a:endParaRPr>
          </a:p>
          <a:p>
            <a:pPr>
              <a:defRPr/>
            </a:pPr>
            <a:r>
              <a:rPr lang="en-US" sz="2400" u="sng" dirty="0">
                <a:latin typeface="+mj-lt"/>
              </a:rPr>
              <a:t>Marcelo I. Guzman</a:t>
            </a:r>
            <a:r>
              <a:rPr lang="en-US" sz="2400" baseline="30000" dirty="0">
                <a:latin typeface="+mj-lt"/>
              </a:rPr>
              <a:t>1</a:t>
            </a:r>
            <a:r>
              <a:rPr lang="en-US" sz="2400" dirty="0">
                <a:latin typeface="+mj-lt"/>
              </a:rPr>
              <a:t> and Michael Hoffmann</a:t>
            </a:r>
            <a:r>
              <a:rPr lang="en-US" sz="2400" baseline="30000" dirty="0">
                <a:latin typeface="+mj-lt"/>
              </a:rPr>
              <a:t>2</a:t>
            </a:r>
          </a:p>
          <a:p>
            <a:pPr>
              <a:defRPr/>
            </a:pPr>
            <a:endParaRPr lang="en-US" sz="1800" b="0" baseline="30000" dirty="0">
              <a:latin typeface="+mj-lt"/>
            </a:endParaRPr>
          </a:p>
          <a:p>
            <a:pPr>
              <a:defRPr/>
            </a:pPr>
            <a:r>
              <a:rPr lang="en-US" sz="1800" b="0" baseline="30000" dirty="0">
                <a:latin typeface="+mj-lt"/>
              </a:rPr>
              <a:t>1</a:t>
            </a:r>
            <a:r>
              <a:rPr lang="en-US" sz="1800" b="0" i="1" dirty="0">
                <a:latin typeface="+mj-lt"/>
              </a:rPr>
              <a:t>Department of Chemistry, University of Kentucky, Lexington, Kentucky, USA</a:t>
            </a:r>
          </a:p>
          <a:p>
            <a:pPr>
              <a:defRPr/>
            </a:pPr>
            <a:r>
              <a:rPr lang="en-US" sz="1800" b="0" i="1" baseline="30000" dirty="0">
                <a:latin typeface="+mj-lt"/>
              </a:rPr>
              <a:t>2</a:t>
            </a:r>
            <a:r>
              <a:rPr lang="en-US" sz="1800" b="0" i="1" dirty="0">
                <a:latin typeface="+mj-lt"/>
              </a:rPr>
              <a:t>Environmental Science &amp; Engineering, Caltech, Pasadena, California, USA</a:t>
            </a:r>
          </a:p>
        </p:txBody>
      </p:sp>
      <p:grpSp>
        <p:nvGrpSpPr>
          <p:cNvPr id="2" name="Group 7"/>
          <p:cNvGrpSpPr>
            <a:grpSpLocks/>
          </p:cNvGrpSpPr>
          <p:nvPr/>
        </p:nvGrpSpPr>
        <p:grpSpPr bwMode="auto">
          <a:xfrm>
            <a:off x="304800" y="4479925"/>
            <a:ext cx="7848600" cy="396875"/>
            <a:chOff x="602" y="3026"/>
            <a:chExt cx="4944" cy="250"/>
          </a:xfrm>
        </p:grpSpPr>
        <p:sp>
          <p:nvSpPr>
            <p:cNvPr id="22540" name="Text Box 8"/>
            <p:cNvSpPr txBox="1">
              <a:spLocks noChangeArrowheads="1"/>
            </p:cNvSpPr>
            <p:nvPr/>
          </p:nvSpPr>
          <p:spPr bwMode="auto">
            <a:xfrm>
              <a:off x="602" y="3026"/>
              <a:ext cx="4944" cy="250"/>
            </a:xfrm>
            <a:prstGeom prst="rect">
              <a:avLst/>
            </a:prstGeom>
            <a:noFill/>
            <a:ln w="9525">
              <a:noFill/>
              <a:miter lim="800000"/>
              <a:headEnd/>
              <a:tailEnd/>
            </a:ln>
          </p:spPr>
          <p:txBody>
            <a:bodyPr>
              <a:spAutoFit/>
            </a:bodyPr>
            <a:lstStyle/>
            <a:p>
              <a:r>
                <a:rPr lang="en-US" sz="2000" b="0">
                  <a:solidFill>
                    <a:srgbClr val="006699"/>
                  </a:solidFill>
                </a:rPr>
                <a:t>Email: marcelo.guzman    uky.edu</a:t>
              </a:r>
              <a:endParaRPr lang="en-US" sz="2000" b="0">
                <a:solidFill>
                  <a:srgbClr val="006699"/>
                </a:solidFill>
                <a:latin typeface="Times New Roman" pitchFamily="18" charset="0"/>
              </a:endParaRPr>
            </a:p>
          </p:txBody>
        </p:sp>
        <p:pic>
          <p:nvPicPr>
            <p:cNvPr id="22541" name="Picture 9"/>
            <p:cNvPicPr>
              <a:picLocks noChangeAspect="1" noChangeArrowheads="1"/>
            </p:cNvPicPr>
            <p:nvPr/>
          </p:nvPicPr>
          <p:blipFill>
            <a:blip r:embed="rId4"/>
            <a:srcRect/>
            <a:stretch>
              <a:fillRect/>
            </a:stretch>
          </p:blipFill>
          <p:spPr bwMode="auto">
            <a:xfrm>
              <a:off x="2370" y="3122"/>
              <a:ext cx="104" cy="104"/>
            </a:xfrm>
            <a:prstGeom prst="rect">
              <a:avLst/>
            </a:prstGeom>
            <a:noFill/>
            <a:ln w="9525">
              <a:noFill/>
              <a:miter lim="800000"/>
              <a:headEnd/>
              <a:tailEnd/>
            </a:ln>
          </p:spPr>
        </p:pic>
      </p:grpSp>
      <p:sp>
        <p:nvSpPr>
          <p:cNvPr id="911365" name="Rectangle 5"/>
          <p:cNvSpPr>
            <a:spLocks noChangeArrowheads="1"/>
          </p:cNvSpPr>
          <p:nvPr/>
        </p:nvSpPr>
        <p:spPr bwMode="auto">
          <a:xfrm>
            <a:off x="0" y="3124200"/>
            <a:ext cx="9144000" cy="76200"/>
          </a:xfrm>
          <a:prstGeom prst="rect">
            <a:avLst/>
          </a:prstGeom>
          <a:solidFill>
            <a:schemeClr val="accent6">
              <a:lumMod val="75000"/>
            </a:schemeClr>
          </a:solidFill>
          <a:ln w="9525">
            <a:solidFill>
              <a:schemeClr val="tx1"/>
            </a:solidFill>
            <a:miter lim="800000"/>
            <a:headEnd/>
            <a:tailEnd/>
          </a:ln>
          <a:effectLst/>
        </p:spPr>
        <p:txBody>
          <a:bodyPr wrap="none" anchor="ctr"/>
          <a:lstStyle/>
          <a:p>
            <a:pPr algn="ctr">
              <a:defRPr/>
            </a:pPr>
            <a:endParaRPr lang="en-US" sz="1800" b="0">
              <a:solidFill>
                <a:srgbClr val="A50021"/>
              </a:solidFill>
              <a:latin typeface="Arial" pitchFamily="34" charset="0"/>
              <a:cs typeface="Arial" pitchFamily="34" charset="0"/>
            </a:endParaRPr>
          </a:p>
        </p:txBody>
      </p:sp>
      <p:sp>
        <p:nvSpPr>
          <p:cNvPr id="22533" name="Rectangle 2"/>
          <p:cNvSpPr>
            <a:spLocks noGrp="1" noChangeArrowheads="1"/>
          </p:cNvSpPr>
          <p:nvPr>
            <p:ph type="title"/>
          </p:nvPr>
        </p:nvSpPr>
        <p:spPr>
          <a:xfrm>
            <a:off x="0" y="0"/>
            <a:ext cx="9144000" cy="1524000"/>
          </a:xfrm>
          <a:solidFill>
            <a:srgbClr val="002060"/>
          </a:solidFill>
        </p:spPr>
        <p:txBody>
          <a:bodyPr/>
          <a:lstStyle/>
          <a:p>
            <a:pPr marL="1487488" algn="l" eaLnBrk="1" hangingPunct="1">
              <a:tabLst>
                <a:tab pos="7315200" algn="r"/>
              </a:tabLst>
            </a:pPr>
            <a:r>
              <a:rPr lang="en-US" sz="2400" smtClean="0">
                <a:solidFill>
                  <a:schemeClr val="bg1"/>
                </a:solidFill>
              </a:rPr>
              <a:t>Third Workshop on Air-Ice Chemical Interactions </a:t>
            </a:r>
            <a:br>
              <a:rPr lang="en-US" sz="2400" smtClean="0">
                <a:solidFill>
                  <a:schemeClr val="bg1"/>
                </a:solidFill>
              </a:rPr>
            </a:br>
            <a:r>
              <a:rPr lang="en-US" sz="2400" smtClean="0">
                <a:solidFill>
                  <a:schemeClr val="bg1"/>
                </a:solidFill>
              </a:rPr>
              <a:t>Columbia University, New York, June 6, 2011</a:t>
            </a:r>
          </a:p>
        </p:txBody>
      </p:sp>
      <p:pic>
        <p:nvPicPr>
          <p:cNvPr id="22534" name="Picture 37" descr="\\as.uky.edu\as\Chemistry\migu222\Downloads\UKLogo\UK logo wordmark white.png"/>
          <p:cNvPicPr>
            <a:picLocks noChangeAspect="1" noChangeArrowheads="1"/>
          </p:cNvPicPr>
          <p:nvPr/>
        </p:nvPicPr>
        <p:blipFill>
          <a:blip r:embed="rId5"/>
          <a:srcRect/>
          <a:stretch>
            <a:fillRect/>
          </a:stretch>
        </p:blipFill>
        <p:spPr bwMode="auto">
          <a:xfrm>
            <a:off x="101600" y="150813"/>
            <a:ext cx="1206500" cy="611187"/>
          </a:xfrm>
          <a:prstGeom prst="rect">
            <a:avLst/>
          </a:prstGeom>
          <a:noFill/>
          <a:ln w="9525">
            <a:noFill/>
            <a:miter lim="800000"/>
            <a:headEnd/>
            <a:tailEnd/>
          </a:ln>
        </p:spPr>
      </p:pic>
      <p:pic>
        <p:nvPicPr>
          <p:cNvPr id="22535" name="Picture 27"/>
          <p:cNvPicPr>
            <a:picLocks noChangeAspect="1" noChangeArrowheads="1"/>
          </p:cNvPicPr>
          <p:nvPr/>
        </p:nvPicPr>
        <p:blipFill>
          <a:blip r:embed="rId6"/>
          <a:srcRect/>
          <a:stretch>
            <a:fillRect/>
          </a:stretch>
        </p:blipFill>
        <p:spPr bwMode="auto">
          <a:xfrm>
            <a:off x="8458200" y="150813"/>
            <a:ext cx="606425" cy="611187"/>
          </a:xfrm>
          <a:prstGeom prst="rect">
            <a:avLst/>
          </a:prstGeom>
          <a:noFill/>
          <a:ln w="9525">
            <a:noFill/>
            <a:miter lim="800000"/>
            <a:headEnd/>
            <a:tailEnd/>
          </a:ln>
        </p:spPr>
      </p:pic>
      <p:pic>
        <p:nvPicPr>
          <p:cNvPr id="22536" name="Picture 25" descr="TOC_JACS"/>
          <p:cNvPicPr>
            <a:picLocks noChangeAspect="1" noChangeArrowheads="1"/>
          </p:cNvPicPr>
          <p:nvPr/>
        </p:nvPicPr>
        <p:blipFill>
          <a:blip r:embed="rId7"/>
          <a:srcRect/>
          <a:stretch>
            <a:fillRect/>
          </a:stretch>
        </p:blipFill>
        <p:spPr bwMode="auto">
          <a:xfrm>
            <a:off x="76200" y="4914900"/>
            <a:ext cx="3657600" cy="1866900"/>
          </a:xfrm>
          <a:prstGeom prst="rect">
            <a:avLst/>
          </a:prstGeom>
          <a:noFill/>
          <a:ln w="9525">
            <a:noFill/>
            <a:miter lim="800000"/>
            <a:headEnd/>
            <a:tailEnd/>
          </a:ln>
        </p:spPr>
      </p:pic>
      <p:pic>
        <p:nvPicPr>
          <p:cNvPr id="22537" name="Picture 27" descr="Abstract Image"/>
          <p:cNvPicPr>
            <a:picLocks noChangeAspect="1" noChangeArrowheads="1"/>
          </p:cNvPicPr>
          <p:nvPr/>
        </p:nvPicPr>
        <p:blipFill>
          <a:blip r:embed="rId8"/>
          <a:srcRect/>
          <a:stretch>
            <a:fillRect/>
          </a:stretch>
        </p:blipFill>
        <p:spPr bwMode="auto">
          <a:xfrm>
            <a:off x="3886200" y="4953000"/>
            <a:ext cx="2209800" cy="1895475"/>
          </a:xfrm>
          <a:prstGeom prst="rect">
            <a:avLst/>
          </a:prstGeom>
          <a:noFill/>
          <a:ln w="9525">
            <a:noFill/>
            <a:miter lim="800000"/>
            <a:headEnd/>
            <a:tailEnd/>
          </a:ln>
        </p:spPr>
      </p:pic>
      <p:pic>
        <p:nvPicPr>
          <p:cNvPr id="22538" name="Picture 23"/>
          <p:cNvPicPr>
            <a:picLocks noChangeAspect="1" noChangeArrowheads="1"/>
          </p:cNvPicPr>
          <p:nvPr/>
        </p:nvPicPr>
        <p:blipFill>
          <a:blip r:embed="rId9"/>
          <a:srcRect t="24043"/>
          <a:stretch>
            <a:fillRect/>
          </a:stretch>
        </p:blipFill>
        <p:spPr bwMode="auto">
          <a:xfrm>
            <a:off x="6507163" y="4886325"/>
            <a:ext cx="2636837" cy="1955800"/>
          </a:xfrm>
          <a:prstGeom prst="rect">
            <a:avLst/>
          </a:prstGeom>
          <a:noFill/>
          <a:ln w="9525">
            <a:noFill/>
            <a:miter lim="800000"/>
            <a:headEnd/>
            <a:tailEnd/>
          </a:ln>
        </p:spPr>
      </p:pic>
      <p:sp>
        <p:nvSpPr>
          <p:cNvPr id="22539" name="Rectangle 29"/>
          <p:cNvSpPr>
            <a:spLocks noChangeArrowheads="1"/>
          </p:cNvSpPr>
          <p:nvPr/>
        </p:nvSpPr>
        <p:spPr bwMode="auto">
          <a:xfrm>
            <a:off x="0" y="4876800"/>
            <a:ext cx="9144000" cy="1981200"/>
          </a:xfrm>
          <a:prstGeom prst="rect">
            <a:avLst/>
          </a:prstGeom>
          <a:noFill/>
          <a:ln w="28575">
            <a:solidFill>
              <a:schemeClr val="tx1"/>
            </a:solidFill>
            <a:miter lim="800000"/>
            <a:headEnd/>
            <a:tailEnd/>
          </a:ln>
        </p:spPr>
        <p:txBody>
          <a:bodyPr wrap="none" anchor="ctr"/>
          <a:lstStyle/>
          <a:p>
            <a:pPr algn="ctr"/>
            <a:endParaRPr lang="en-US" sz="1800" b="0">
              <a:solidFill>
                <a:srgbClr val="A5002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4" name="Rectangle 18"/>
          <p:cNvSpPr>
            <a:spLocks noChangeArrowheads="1"/>
          </p:cNvSpPr>
          <p:nvPr/>
        </p:nvSpPr>
        <p:spPr bwMode="auto">
          <a:xfrm>
            <a:off x="0" y="0"/>
            <a:ext cx="9144000" cy="838200"/>
          </a:xfrm>
          <a:prstGeom prst="rect">
            <a:avLst/>
          </a:prstGeom>
          <a:solidFill>
            <a:schemeClr val="tx1"/>
          </a:solidFill>
          <a:ln w="9525">
            <a:noFill/>
            <a:miter lim="800000"/>
            <a:headEnd/>
            <a:tailEnd/>
          </a:ln>
        </p:spPr>
        <p:txBody>
          <a:bodyPr wrap="none" anchor="ctr"/>
          <a:lstStyle/>
          <a:p>
            <a:endParaRPr lang="en-US"/>
          </a:p>
        </p:txBody>
      </p:sp>
      <p:graphicFrame>
        <p:nvGraphicFramePr>
          <p:cNvPr id="11342" name="Object 78"/>
          <p:cNvGraphicFramePr>
            <a:graphicFrameLocks noGrp="1" noChangeAspect="1"/>
          </p:cNvGraphicFramePr>
          <p:nvPr>
            <p:ph sz="half" idx="2"/>
          </p:nvPr>
        </p:nvGraphicFramePr>
        <p:xfrm>
          <a:off x="4953000" y="2268538"/>
          <a:ext cx="4343400" cy="3368675"/>
        </p:xfrm>
        <a:graphic>
          <a:graphicData uri="http://schemas.openxmlformats.org/presentationml/2006/ole">
            <p:oleObj spid="_x0000_s11342" name="SPW 8.0 Graph" r:id="rId4" imgW="6064301" imgH="4704588" progId="SigmaPlotGraphicObject.9">
              <p:embed/>
            </p:oleObj>
          </a:graphicData>
        </a:graphic>
      </p:graphicFrame>
      <p:sp>
        <p:nvSpPr>
          <p:cNvPr id="11345" name="Rectangle 3"/>
          <p:cNvSpPr>
            <a:spLocks noGrp="1" noChangeArrowheads="1"/>
          </p:cNvSpPr>
          <p:nvPr>
            <p:ph type="title"/>
          </p:nvPr>
        </p:nvSpPr>
        <p:spPr>
          <a:xfrm>
            <a:off x="152400" y="152400"/>
            <a:ext cx="8839200" cy="606425"/>
          </a:xfrm>
        </p:spPr>
        <p:txBody>
          <a:bodyPr/>
          <a:lstStyle/>
          <a:p>
            <a:r>
              <a:rPr lang="en-US" altLang="ko-KR" sz="3000" smtClean="0">
                <a:solidFill>
                  <a:schemeClr val="bg1"/>
                </a:solidFill>
                <a:latin typeface="Arial Black" pitchFamily="34" charset="0"/>
                <a:ea typeface="굴림"/>
                <a:cs typeface="굴림"/>
              </a:rPr>
              <a:t>Photochemistry of Pyruvic Acid in Ice</a:t>
            </a:r>
          </a:p>
        </p:txBody>
      </p:sp>
      <p:sp>
        <p:nvSpPr>
          <p:cNvPr id="11346" name="Rectangle 6"/>
          <p:cNvSpPr>
            <a:spLocks noChangeArrowheads="1"/>
          </p:cNvSpPr>
          <p:nvPr/>
        </p:nvSpPr>
        <p:spPr bwMode="auto">
          <a:xfrm>
            <a:off x="228600" y="1981200"/>
            <a:ext cx="4495800" cy="381000"/>
          </a:xfrm>
          <a:prstGeom prst="rect">
            <a:avLst/>
          </a:prstGeom>
          <a:noFill/>
          <a:ln w="9525">
            <a:noFill/>
            <a:miter lim="800000"/>
            <a:headEnd/>
            <a:tailEnd/>
          </a:ln>
        </p:spPr>
        <p:txBody>
          <a:bodyPr anchor="b"/>
          <a:lstStyle/>
          <a:p>
            <a:pPr algn="ctr"/>
            <a:r>
              <a:rPr lang="en-US" sz="2000" b="0"/>
              <a:t>[CO</a:t>
            </a:r>
            <a:r>
              <a:rPr lang="en-US" sz="2000" b="0" baseline="-25000"/>
              <a:t>2</a:t>
            </a:r>
            <a:r>
              <a:rPr lang="en-US" sz="2000" b="0"/>
              <a:t>] = A + B [1 - exp(- k</a:t>
            </a:r>
            <a:r>
              <a:rPr lang="en-US" sz="2000" b="0" baseline="-25000"/>
              <a:t>D</a:t>
            </a:r>
            <a:r>
              <a:rPr lang="en-US" sz="2000" b="0"/>
              <a:t> </a:t>
            </a:r>
            <a:r>
              <a:rPr lang="en-US" sz="2000" b="0">
                <a:sym typeface="Symbol" pitchFamily="18" charset="2"/>
              </a:rPr>
              <a:t></a:t>
            </a:r>
            <a:r>
              <a:rPr lang="en-US" sz="2000" b="0"/>
              <a:t> time)]</a:t>
            </a:r>
          </a:p>
        </p:txBody>
      </p:sp>
      <p:sp>
        <p:nvSpPr>
          <p:cNvPr id="11347" name="Rectangle 7"/>
          <p:cNvSpPr>
            <a:spLocks noChangeArrowheads="1"/>
          </p:cNvSpPr>
          <p:nvPr/>
        </p:nvSpPr>
        <p:spPr bwMode="auto">
          <a:xfrm>
            <a:off x="5181600" y="2133600"/>
            <a:ext cx="3962400" cy="366713"/>
          </a:xfrm>
          <a:prstGeom prst="rect">
            <a:avLst/>
          </a:prstGeom>
          <a:noFill/>
          <a:ln w="9525">
            <a:noFill/>
            <a:miter lim="800000"/>
            <a:headEnd/>
            <a:tailEnd/>
          </a:ln>
        </p:spPr>
        <p:txBody>
          <a:bodyPr>
            <a:spAutoFit/>
          </a:bodyPr>
          <a:lstStyle/>
          <a:p>
            <a:pPr algn="ctr" eaLnBrk="0" hangingPunct="0"/>
            <a:r>
              <a:rPr lang="en-US" sz="1800" b="0">
                <a:latin typeface="Verdana" pitchFamily="34" charset="0"/>
              </a:rPr>
              <a:t>Thermodynamics of CO</a:t>
            </a:r>
            <a:r>
              <a:rPr lang="en-US" sz="1800" b="0" baseline="-25000">
                <a:latin typeface="Verdana" pitchFamily="34" charset="0"/>
              </a:rPr>
              <a:t>2</a:t>
            </a:r>
            <a:r>
              <a:rPr lang="en-US" sz="1800" b="0">
                <a:latin typeface="Verdana" pitchFamily="34" charset="0"/>
              </a:rPr>
              <a:t> Release</a:t>
            </a:r>
          </a:p>
        </p:txBody>
      </p:sp>
      <p:sp>
        <p:nvSpPr>
          <p:cNvPr id="11348" name="Text Box 8"/>
          <p:cNvSpPr txBox="1">
            <a:spLocks noChangeArrowheads="1"/>
          </p:cNvSpPr>
          <p:nvPr/>
        </p:nvSpPr>
        <p:spPr bwMode="auto">
          <a:xfrm>
            <a:off x="6781800" y="2743200"/>
            <a:ext cx="2211388" cy="366713"/>
          </a:xfrm>
          <a:prstGeom prst="rect">
            <a:avLst/>
          </a:prstGeom>
          <a:noFill/>
          <a:ln w="9525">
            <a:noFill/>
            <a:miter lim="800000"/>
            <a:headEnd/>
            <a:tailEnd/>
          </a:ln>
        </p:spPr>
        <p:txBody>
          <a:bodyPr wrap="none">
            <a:spAutoFit/>
          </a:bodyPr>
          <a:lstStyle/>
          <a:p>
            <a:pPr algn="ctr" eaLnBrk="0" hangingPunct="0"/>
            <a:r>
              <a:rPr lang="en-US" sz="1800" b="0">
                <a:latin typeface="Symbol" pitchFamily="18" charset="2"/>
              </a:rPr>
              <a:t>D</a:t>
            </a:r>
            <a:r>
              <a:rPr lang="en-US" sz="1800" b="0">
                <a:latin typeface="Verdana" pitchFamily="34" charset="0"/>
              </a:rPr>
              <a:t>H = 6.44 kJ/mol</a:t>
            </a:r>
          </a:p>
        </p:txBody>
      </p:sp>
      <p:sp>
        <p:nvSpPr>
          <p:cNvPr id="11349" name="Rectangle 10"/>
          <p:cNvSpPr>
            <a:spLocks noChangeArrowheads="1"/>
          </p:cNvSpPr>
          <p:nvPr/>
        </p:nvSpPr>
        <p:spPr bwMode="auto">
          <a:xfrm>
            <a:off x="152400" y="914400"/>
            <a:ext cx="8305800" cy="641350"/>
          </a:xfrm>
          <a:prstGeom prst="rect">
            <a:avLst/>
          </a:prstGeom>
          <a:noFill/>
          <a:ln w="9525">
            <a:noFill/>
            <a:miter lim="800000"/>
            <a:headEnd/>
            <a:tailEnd/>
          </a:ln>
        </p:spPr>
        <p:txBody>
          <a:bodyPr>
            <a:spAutoFit/>
          </a:bodyPr>
          <a:lstStyle/>
          <a:p>
            <a:pPr eaLnBrk="0" hangingPunct="0"/>
            <a:r>
              <a:rPr lang="en-US" sz="1800" b="0">
                <a:latin typeface="Verdana" pitchFamily="34" charset="0"/>
              </a:rPr>
              <a:t>CO</a:t>
            </a:r>
            <a:r>
              <a:rPr lang="en-US" sz="1800" b="0" baseline="-25000">
                <a:latin typeface="Verdana" pitchFamily="34" charset="0"/>
              </a:rPr>
              <a:t>2</a:t>
            </a:r>
            <a:r>
              <a:rPr lang="en-US" sz="1800" b="0">
                <a:latin typeface="Verdana" pitchFamily="34" charset="0"/>
              </a:rPr>
              <a:t> evolves during </a:t>
            </a:r>
            <a:r>
              <a:rPr lang="en-US" sz="1800" b="0" i="1">
                <a:latin typeface="Verdana" pitchFamily="34" charset="0"/>
              </a:rPr>
              <a:t>&amp;</a:t>
            </a:r>
            <a:r>
              <a:rPr lang="en-US" sz="1800" b="0">
                <a:latin typeface="Verdana" pitchFamily="34" charset="0"/>
              </a:rPr>
              <a:t> after irradiation. Post-irradiation CO</a:t>
            </a:r>
            <a:r>
              <a:rPr lang="en-US" sz="1800" b="0" baseline="-25000">
                <a:latin typeface="Verdana" pitchFamily="34" charset="0"/>
              </a:rPr>
              <a:t>2</a:t>
            </a:r>
            <a:r>
              <a:rPr lang="en-US" sz="1800" b="0">
                <a:latin typeface="Verdana" pitchFamily="34" charset="0"/>
              </a:rPr>
              <a:t> increases with rate constants k</a:t>
            </a:r>
            <a:r>
              <a:rPr lang="en-US" sz="1800" b="0" baseline="-25000">
                <a:latin typeface="Verdana" pitchFamily="34" charset="0"/>
              </a:rPr>
              <a:t>D</a:t>
            </a:r>
            <a:r>
              <a:rPr lang="en-US" sz="1800" b="0">
                <a:latin typeface="Verdana" pitchFamily="34" charset="0"/>
              </a:rPr>
              <a:t>(T)</a:t>
            </a:r>
          </a:p>
        </p:txBody>
      </p:sp>
      <p:grpSp>
        <p:nvGrpSpPr>
          <p:cNvPr id="11350" name="Group 15"/>
          <p:cNvGrpSpPr>
            <a:grpSpLocks/>
          </p:cNvGrpSpPr>
          <p:nvPr/>
        </p:nvGrpSpPr>
        <p:grpSpPr bwMode="auto">
          <a:xfrm>
            <a:off x="0" y="2362200"/>
            <a:ext cx="4724400" cy="3014663"/>
            <a:chOff x="0" y="1488"/>
            <a:chExt cx="2976" cy="1899"/>
          </a:xfrm>
        </p:grpSpPr>
        <p:graphicFrame>
          <p:nvGraphicFramePr>
            <p:cNvPr id="11343" name="Object 79"/>
            <p:cNvGraphicFramePr>
              <a:graphicFrameLocks noChangeAspect="1"/>
            </p:cNvGraphicFramePr>
            <p:nvPr/>
          </p:nvGraphicFramePr>
          <p:xfrm>
            <a:off x="0" y="1488"/>
            <a:ext cx="2976" cy="1899"/>
          </p:xfrm>
          <a:graphic>
            <a:graphicData uri="http://schemas.openxmlformats.org/presentationml/2006/ole">
              <p:oleObj spid="_x0000_s11343" name="SPW 8.0 Graph" r:id="rId5" imgW="6747358" imgH="4344314" progId="SigmaPlotGraphicObject.9">
                <p:embed/>
              </p:oleObj>
            </a:graphicData>
          </a:graphic>
        </p:graphicFrame>
        <p:grpSp>
          <p:nvGrpSpPr>
            <p:cNvPr id="11353" name="Group 13"/>
            <p:cNvGrpSpPr>
              <a:grpSpLocks/>
            </p:cNvGrpSpPr>
            <p:nvPr/>
          </p:nvGrpSpPr>
          <p:grpSpPr bwMode="auto">
            <a:xfrm>
              <a:off x="555" y="1769"/>
              <a:ext cx="888" cy="693"/>
              <a:chOff x="564" y="1872"/>
              <a:chExt cx="902" cy="711"/>
            </a:xfrm>
          </p:grpSpPr>
          <p:sp>
            <p:nvSpPr>
              <p:cNvPr id="11354" name="Line 11"/>
              <p:cNvSpPr>
                <a:spLocks noChangeShapeType="1"/>
              </p:cNvSpPr>
              <p:nvPr/>
            </p:nvSpPr>
            <p:spPr bwMode="auto">
              <a:xfrm flipH="1">
                <a:off x="564" y="2055"/>
                <a:ext cx="96" cy="528"/>
              </a:xfrm>
              <a:prstGeom prst="line">
                <a:avLst/>
              </a:prstGeom>
              <a:noFill/>
              <a:ln w="19050">
                <a:solidFill>
                  <a:schemeClr val="tx1"/>
                </a:solidFill>
                <a:round/>
                <a:headEnd/>
                <a:tailEnd type="triangle" w="med" len="med"/>
              </a:ln>
            </p:spPr>
            <p:txBody>
              <a:bodyPr/>
              <a:lstStyle/>
              <a:p>
                <a:endParaRPr lang="en-US"/>
              </a:p>
            </p:txBody>
          </p:sp>
          <p:sp>
            <p:nvSpPr>
              <p:cNvPr id="11355" name="Text Box 12"/>
              <p:cNvSpPr txBox="1">
                <a:spLocks noChangeArrowheads="1"/>
              </p:cNvSpPr>
              <p:nvPr/>
            </p:nvSpPr>
            <p:spPr bwMode="auto">
              <a:xfrm>
                <a:off x="576" y="1872"/>
                <a:ext cx="890" cy="237"/>
              </a:xfrm>
              <a:prstGeom prst="rect">
                <a:avLst/>
              </a:prstGeom>
              <a:noFill/>
              <a:ln w="9525">
                <a:noFill/>
                <a:miter lim="800000"/>
                <a:headEnd/>
                <a:tailEnd/>
              </a:ln>
            </p:spPr>
            <p:txBody>
              <a:bodyPr wrap="none">
                <a:spAutoFit/>
              </a:bodyPr>
              <a:lstStyle/>
              <a:p>
                <a:r>
                  <a:rPr lang="en-US" sz="1800" b="0"/>
                  <a:t>turn-off light</a:t>
                </a:r>
              </a:p>
            </p:txBody>
          </p:sp>
        </p:grpSp>
      </p:grpSp>
      <p:sp>
        <p:nvSpPr>
          <p:cNvPr id="11351" name="Text Box 16"/>
          <p:cNvSpPr txBox="1">
            <a:spLocks noChangeArrowheads="1"/>
          </p:cNvSpPr>
          <p:nvPr/>
        </p:nvSpPr>
        <p:spPr bwMode="auto">
          <a:xfrm>
            <a:off x="4203700" y="6521450"/>
            <a:ext cx="4989513" cy="336550"/>
          </a:xfrm>
          <a:prstGeom prst="rect">
            <a:avLst/>
          </a:prstGeom>
          <a:noFill/>
          <a:ln w="9525">
            <a:noFill/>
            <a:miter lim="800000"/>
            <a:headEnd/>
            <a:tailEnd/>
          </a:ln>
        </p:spPr>
        <p:txBody>
          <a:bodyPr wrap="none">
            <a:spAutoFit/>
          </a:bodyPr>
          <a:lstStyle/>
          <a:p>
            <a:pPr algn="ctr"/>
            <a:r>
              <a:rPr lang="en-US" b="0">
                <a:solidFill>
                  <a:srgbClr val="0000FF"/>
                </a:solidFill>
              </a:rPr>
              <a:t>Guzman </a:t>
            </a:r>
            <a:r>
              <a:rPr lang="en-US" b="0" i="1">
                <a:solidFill>
                  <a:srgbClr val="0000FF"/>
                </a:solidFill>
              </a:rPr>
              <a:t>et al.</a:t>
            </a:r>
            <a:r>
              <a:rPr lang="en-US" b="0">
                <a:solidFill>
                  <a:srgbClr val="0000FF"/>
                </a:solidFill>
              </a:rPr>
              <a:t> (2007) </a:t>
            </a:r>
            <a:r>
              <a:rPr lang="en-US" b="0" i="1">
                <a:solidFill>
                  <a:srgbClr val="0000FF"/>
                </a:solidFill>
              </a:rPr>
              <a:t>J. Geophys. Res.</a:t>
            </a:r>
            <a:r>
              <a:rPr lang="en-US" b="0">
                <a:solidFill>
                  <a:srgbClr val="0000FF"/>
                </a:solidFill>
              </a:rPr>
              <a:t>, </a:t>
            </a:r>
            <a:r>
              <a:rPr lang="en-US">
                <a:solidFill>
                  <a:srgbClr val="0000FF"/>
                </a:solidFill>
              </a:rPr>
              <a:t>112</a:t>
            </a:r>
            <a:r>
              <a:rPr lang="en-US" b="0">
                <a:solidFill>
                  <a:srgbClr val="0000FF"/>
                </a:solidFill>
              </a:rPr>
              <a:t>, </a:t>
            </a:r>
            <a:r>
              <a:rPr lang="en-US" b="0" i="1">
                <a:solidFill>
                  <a:srgbClr val="0000FF"/>
                </a:solidFill>
              </a:rPr>
              <a:t>D10123</a:t>
            </a:r>
          </a:p>
        </p:txBody>
      </p:sp>
      <p:sp>
        <p:nvSpPr>
          <p:cNvPr id="11352" name="Rectangle 10"/>
          <p:cNvSpPr>
            <a:spLocks noChangeArrowheads="1"/>
          </p:cNvSpPr>
          <p:nvPr/>
        </p:nvSpPr>
        <p:spPr bwMode="auto">
          <a:xfrm>
            <a:off x="0" y="7620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6" name="Rectangle 41"/>
          <p:cNvSpPr>
            <a:spLocks noChangeArrowheads="1"/>
          </p:cNvSpPr>
          <p:nvPr/>
        </p:nvSpPr>
        <p:spPr bwMode="auto">
          <a:xfrm>
            <a:off x="0" y="0"/>
            <a:ext cx="9144000" cy="762000"/>
          </a:xfrm>
          <a:prstGeom prst="rect">
            <a:avLst/>
          </a:prstGeom>
          <a:solidFill>
            <a:schemeClr val="tx1"/>
          </a:solidFill>
          <a:ln w="9525">
            <a:noFill/>
            <a:miter lim="800000"/>
            <a:headEnd/>
            <a:tailEnd/>
          </a:ln>
        </p:spPr>
        <p:txBody>
          <a:bodyPr wrap="none" anchor="ctr"/>
          <a:lstStyle/>
          <a:p>
            <a:endParaRPr lang="en-US"/>
          </a:p>
        </p:txBody>
      </p:sp>
      <p:sp>
        <p:nvSpPr>
          <p:cNvPr id="12367" name="Rectangle 4"/>
          <p:cNvSpPr>
            <a:spLocks noGrp="1" noChangeArrowheads="1"/>
          </p:cNvSpPr>
          <p:nvPr>
            <p:ph type="title"/>
          </p:nvPr>
        </p:nvSpPr>
        <p:spPr>
          <a:xfrm>
            <a:off x="457200" y="152400"/>
            <a:ext cx="8229600" cy="533400"/>
          </a:xfrm>
        </p:spPr>
        <p:txBody>
          <a:bodyPr/>
          <a:lstStyle/>
          <a:p>
            <a:r>
              <a:rPr lang="en-US" altLang="ko-KR" sz="2700" smtClean="0">
                <a:solidFill>
                  <a:schemeClr val="bg1"/>
                </a:solidFill>
                <a:latin typeface="Arial Black" pitchFamily="34" charset="0"/>
                <a:ea typeface="굴림"/>
                <a:cs typeface="굴림"/>
              </a:rPr>
              <a:t>Post-irradiation CO</a:t>
            </a:r>
            <a:r>
              <a:rPr lang="en-US" altLang="ko-KR" sz="2700" baseline="-25000" smtClean="0">
                <a:solidFill>
                  <a:schemeClr val="bg1"/>
                </a:solidFill>
                <a:latin typeface="Arial Black" pitchFamily="34" charset="0"/>
                <a:ea typeface="굴림"/>
                <a:cs typeface="굴림"/>
              </a:rPr>
              <a:t>2</a:t>
            </a:r>
            <a:r>
              <a:rPr lang="en-US" altLang="ko-KR" sz="2700" smtClean="0">
                <a:solidFill>
                  <a:schemeClr val="bg1"/>
                </a:solidFill>
                <a:latin typeface="Arial Black" pitchFamily="34" charset="0"/>
                <a:ea typeface="굴림"/>
                <a:cs typeface="굴림"/>
              </a:rPr>
              <a:t> Release</a:t>
            </a:r>
          </a:p>
        </p:txBody>
      </p:sp>
      <p:grpSp>
        <p:nvGrpSpPr>
          <p:cNvPr id="12368" name="Group 30"/>
          <p:cNvGrpSpPr>
            <a:grpSpLocks/>
          </p:cNvGrpSpPr>
          <p:nvPr/>
        </p:nvGrpSpPr>
        <p:grpSpPr bwMode="auto">
          <a:xfrm>
            <a:off x="152400" y="2133600"/>
            <a:ext cx="5334000" cy="3544888"/>
            <a:chOff x="144" y="912"/>
            <a:chExt cx="3312" cy="2158"/>
          </a:xfrm>
        </p:grpSpPr>
        <p:graphicFrame>
          <p:nvGraphicFramePr>
            <p:cNvPr id="12364" name="Object 76"/>
            <p:cNvGraphicFramePr>
              <a:graphicFrameLocks noChangeAspect="1"/>
            </p:cNvGraphicFramePr>
            <p:nvPr/>
          </p:nvGraphicFramePr>
          <p:xfrm>
            <a:off x="144" y="912"/>
            <a:ext cx="3312" cy="2158"/>
          </p:xfrm>
          <a:graphic>
            <a:graphicData uri="http://schemas.openxmlformats.org/presentationml/2006/ole">
              <p:oleObj spid="_x0000_s12364" name="SPW 8.0 Graph" r:id="rId4" imgW="6869887" imgH="4475988" progId="SigmaPlotGraphicObject.9">
                <p:embed/>
              </p:oleObj>
            </a:graphicData>
          </a:graphic>
        </p:graphicFrame>
        <p:grpSp>
          <p:nvGrpSpPr>
            <p:cNvPr id="12373" name="Group 26"/>
            <p:cNvGrpSpPr>
              <a:grpSpLocks/>
            </p:cNvGrpSpPr>
            <p:nvPr/>
          </p:nvGrpSpPr>
          <p:grpSpPr bwMode="auto">
            <a:xfrm>
              <a:off x="1056" y="1008"/>
              <a:ext cx="875" cy="693"/>
              <a:chOff x="564" y="1872"/>
              <a:chExt cx="889" cy="711"/>
            </a:xfrm>
          </p:grpSpPr>
          <p:sp>
            <p:nvSpPr>
              <p:cNvPr id="12374" name="Line 27"/>
              <p:cNvSpPr>
                <a:spLocks noChangeShapeType="1"/>
              </p:cNvSpPr>
              <p:nvPr/>
            </p:nvSpPr>
            <p:spPr bwMode="auto">
              <a:xfrm flipH="1">
                <a:off x="564" y="2055"/>
                <a:ext cx="96" cy="528"/>
              </a:xfrm>
              <a:prstGeom prst="line">
                <a:avLst/>
              </a:prstGeom>
              <a:noFill/>
              <a:ln w="19050">
                <a:solidFill>
                  <a:schemeClr val="tx1"/>
                </a:solidFill>
                <a:round/>
                <a:headEnd/>
                <a:tailEnd type="triangle" w="med" len="med"/>
              </a:ln>
            </p:spPr>
            <p:txBody>
              <a:bodyPr/>
              <a:lstStyle/>
              <a:p>
                <a:endParaRPr lang="en-US"/>
              </a:p>
            </p:txBody>
          </p:sp>
          <p:sp>
            <p:nvSpPr>
              <p:cNvPr id="12375" name="Text Box 28"/>
              <p:cNvSpPr txBox="1">
                <a:spLocks noChangeArrowheads="1"/>
              </p:cNvSpPr>
              <p:nvPr/>
            </p:nvSpPr>
            <p:spPr bwMode="auto">
              <a:xfrm>
                <a:off x="576" y="1872"/>
                <a:ext cx="877" cy="229"/>
              </a:xfrm>
              <a:prstGeom prst="rect">
                <a:avLst/>
              </a:prstGeom>
              <a:noFill/>
              <a:ln w="9525">
                <a:noFill/>
                <a:miter lim="800000"/>
                <a:headEnd/>
                <a:tailEnd/>
              </a:ln>
            </p:spPr>
            <p:txBody>
              <a:bodyPr wrap="none">
                <a:spAutoFit/>
              </a:bodyPr>
              <a:lstStyle/>
              <a:p>
                <a:r>
                  <a:rPr lang="en-US" sz="1800" b="0"/>
                  <a:t>turn-off light</a:t>
                </a:r>
              </a:p>
            </p:txBody>
          </p:sp>
        </p:grpSp>
      </p:grpSp>
      <p:sp>
        <p:nvSpPr>
          <p:cNvPr id="12369" name="Text Box 31"/>
          <p:cNvSpPr txBox="1">
            <a:spLocks noChangeArrowheads="1"/>
          </p:cNvSpPr>
          <p:nvPr/>
        </p:nvSpPr>
        <p:spPr bwMode="auto">
          <a:xfrm>
            <a:off x="5867400" y="2438400"/>
            <a:ext cx="3124200" cy="2311400"/>
          </a:xfrm>
          <a:prstGeom prst="rect">
            <a:avLst/>
          </a:prstGeom>
          <a:noFill/>
          <a:ln w="19050">
            <a:solidFill>
              <a:srgbClr val="FF3300"/>
            </a:solidFill>
            <a:miter lim="800000"/>
            <a:headEnd/>
            <a:tailEnd/>
          </a:ln>
        </p:spPr>
        <p:txBody>
          <a:bodyPr>
            <a:spAutoFit/>
          </a:bodyPr>
          <a:lstStyle/>
          <a:p>
            <a:pPr marL="342900" indent="-342900">
              <a:spcBef>
                <a:spcPct val="50000"/>
              </a:spcBef>
              <a:buFontTx/>
              <a:buAutoNum type="arabicParenR"/>
            </a:pPr>
            <a:r>
              <a:rPr lang="en-US" sz="1800" b="0"/>
              <a:t>Photolysis at </a:t>
            </a:r>
            <a:r>
              <a:rPr lang="en-US" sz="1800" b="0">
                <a:sym typeface="Symbol" pitchFamily="18" charset="2"/>
              </a:rPr>
              <a:t> = 313 nm:</a:t>
            </a:r>
          </a:p>
          <a:p>
            <a:pPr marL="1257300" lvl="2" indent="-342900">
              <a:spcBef>
                <a:spcPct val="50000"/>
              </a:spcBef>
              <a:buFont typeface="Wingdings" pitchFamily="2" charset="2"/>
              <a:buChar char="§"/>
            </a:pPr>
            <a:r>
              <a:rPr lang="en-US" sz="1800" b="0">
                <a:solidFill>
                  <a:srgbClr val="FF3300"/>
                </a:solidFill>
                <a:sym typeface="Symbol" pitchFamily="18" charset="2"/>
              </a:rPr>
              <a:t>PA 60 min h</a:t>
            </a:r>
          </a:p>
          <a:p>
            <a:pPr marL="1257300" lvl="2" indent="-342900">
              <a:spcBef>
                <a:spcPct val="50000"/>
              </a:spcBef>
              <a:buFont typeface="Wingdings" pitchFamily="2" charset="2"/>
              <a:buChar char="§"/>
            </a:pPr>
            <a:r>
              <a:rPr lang="en-US" sz="1800" b="0">
                <a:solidFill>
                  <a:srgbClr val="0000FF"/>
                </a:solidFill>
                <a:sym typeface="Symbol" pitchFamily="18" charset="2"/>
              </a:rPr>
              <a:t>BF 15 min h</a:t>
            </a:r>
            <a:r>
              <a:rPr lang="en-US" sz="1800" b="0">
                <a:sym typeface="Symbol" pitchFamily="18" charset="2"/>
              </a:rPr>
              <a:t> </a:t>
            </a:r>
          </a:p>
          <a:p>
            <a:pPr marL="342900" indent="-342900">
              <a:spcBef>
                <a:spcPct val="50000"/>
              </a:spcBef>
              <a:buFontTx/>
              <a:buAutoNum type="arabicParenR"/>
            </a:pPr>
            <a:r>
              <a:rPr lang="en-US" sz="1800" b="0">
                <a:sym typeface="Symbol" pitchFamily="18" charset="2"/>
              </a:rPr>
              <a:t>Turn-off light</a:t>
            </a:r>
          </a:p>
          <a:p>
            <a:pPr marL="342900" indent="-342900">
              <a:spcBef>
                <a:spcPct val="50000"/>
              </a:spcBef>
              <a:buFontTx/>
              <a:buAutoNum type="arabicParenR"/>
            </a:pPr>
            <a:r>
              <a:rPr lang="en-US" sz="1800" b="0">
                <a:sym typeface="Symbol" pitchFamily="18" charset="2"/>
              </a:rPr>
              <a:t>Observe CO</a:t>
            </a:r>
            <a:r>
              <a:rPr lang="en-US" sz="1800" b="0" baseline="-25000">
                <a:sym typeface="Symbol" pitchFamily="18" charset="2"/>
              </a:rPr>
              <a:t>2</a:t>
            </a:r>
            <a:r>
              <a:rPr lang="en-US" sz="1800" b="0">
                <a:sym typeface="Symbol" pitchFamily="18" charset="2"/>
              </a:rPr>
              <a:t> release vs. time</a:t>
            </a:r>
          </a:p>
        </p:txBody>
      </p:sp>
      <p:graphicFrame>
        <p:nvGraphicFramePr>
          <p:cNvPr id="12365" name="Object 77"/>
          <p:cNvGraphicFramePr>
            <a:graphicFrameLocks noGrp="1" noChangeAspect="1"/>
          </p:cNvGraphicFramePr>
          <p:nvPr>
            <p:ph sz="half" idx="2"/>
          </p:nvPr>
        </p:nvGraphicFramePr>
        <p:xfrm>
          <a:off x="2366963" y="822325"/>
          <a:ext cx="4652962" cy="1463675"/>
        </p:xfrm>
        <a:graphic>
          <a:graphicData uri="http://schemas.openxmlformats.org/presentationml/2006/ole">
            <p:oleObj spid="_x0000_s12365" name="CS ChemDraw Drawing" r:id="rId5" imgW="5149080" imgH="1620360" progId="ChemDraw.Document.6.0">
              <p:embed/>
            </p:oleObj>
          </a:graphicData>
        </a:graphic>
      </p:graphicFrame>
      <p:sp>
        <p:nvSpPr>
          <p:cNvPr id="12370" name="Text Box 38"/>
          <p:cNvSpPr txBox="1">
            <a:spLocks noChangeArrowheads="1"/>
          </p:cNvSpPr>
          <p:nvPr/>
        </p:nvSpPr>
        <p:spPr bwMode="auto">
          <a:xfrm>
            <a:off x="4203700" y="6521450"/>
            <a:ext cx="4989513" cy="336550"/>
          </a:xfrm>
          <a:prstGeom prst="rect">
            <a:avLst/>
          </a:prstGeom>
          <a:noFill/>
          <a:ln w="9525">
            <a:noFill/>
            <a:miter lim="800000"/>
            <a:headEnd/>
            <a:tailEnd/>
          </a:ln>
        </p:spPr>
        <p:txBody>
          <a:bodyPr wrap="none">
            <a:spAutoFit/>
          </a:bodyPr>
          <a:lstStyle/>
          <a:p>
            <a:pPr algn="ctr"/>
            <a:r>
              <a:rPr lang="en-US" b="0">
                <a:solidFill>
                  <a:srgbClr val="0000FF"/>
                </a:solidFill>
              </a:rPr>
              <a:t>Guzman </a:t>
            </a:r>
            <a:r>
              <a:rPr lang="en-US" b="0" i="1">
                <a:solidFill>
                  <a:srgbClr val="0000FF"/>
                </a:solidFill>
              </a:rPr>
              <a:t>et al.</a:t>
            </a:r>
            <a:r>
              <a:rPr lang="en-US" b="0">
                <a:solidFill>
                  <a:srgbClr val="0000FF"/>
                </a:solidFill>
              </a:rPr>
              <a:t> (2007) </a:t>
            </a:r>
            <a:r>
              <a:rPr lang="en-US" b="0" i="1">
                <a:solidFill>
                  <a:srgbClr val="0000FF"/>
                </a:solidFill>
              </a:rPr>
              <a:t>J. Geophys. Res.</a:t>
            </a:r>
            <a:r>
              <a:rPr lang="en-US" b="0">
                <a:solidFill>
                  <a:srgbClr val="0000FF"/>
                </a:solidFill>
              </a:rPr>
              <a:t>, </a:t>
            </a:r>
            <a:r>
              <a:rPr lang="en-US">
                <a:solidFill>
                  <a:srgbClr val="0000FF"/>
                </a:solidFill>
              </a:rPr>
              <a:t>112</a:t>
            </a:r>
            <a:r>
              <a:rPr lang="en-US" b="0">
                <a:solidFill>
                  <a:srgbClr val="0000FF"/>
                </a:solidFill>
              </a:rPr>
              <a:t>, </a:t>
            </a:r>
            <a:r>
              <a:rPr lang="en-US" b="0" i="1">
                <a:solidFill>
                  <a:srgbClr val="0000FF"/>
                </a:solidFill>
              </a:rPr>
              <a:t>D10123</a:t>
            </a:r>
          </a:p>
        </p:txBody>
      </p:sp>
      <p:sp>
        <p:nvSpPr>
          <p:cNvPr id="12371" name="Rectangle 40"/>
          <p:cNvSpPr>
            <a:spLocks noChangeArrowheads="1"/>
          </p:cNvSpPr>
          <p:nvPr/>
        </p:nvSpPr>
        <p:spPr bwMode="auto">
          <a:xfrm>
            <a:off x="228600" y="5715000"/>
            <a:ext cx="8534400" cy="812800"/>
          </a:xfrm>
          <a:prstGeom prst="rect">
            <a:avLst/>
          </a:prstGeom>
          <a:noFill/>
          <a:ln w="19050">
            <a:solidFill>
              <a:srgbClr val="3366FF"/>
            </a:solidFill>
            <a:miter lim="800000"/>
            <a:headEnd/>
            <a:tailEnd/>
          </a:ln>
        </p:spPr>
        <p:txBody>
          <a:bodyPr>
            <a:spAutoFit/>
          </a:bodyPr>
          <a:lstStyle/>
          <a:p>
            <a:pPr eaLnBrk="0" hangingPunct="0">
              <a:lnSpc>
                <a:spcPct val="115000"/>
              </a:lnSpc>
            </a:pPr>
            <a:r>
              <a:rPr lang="en-US" sz="2000" b="0">
                <a:latin typeface="Verdana" pitchFamily="34" charset="0"/>
              </a:rPr>
              <a:t>Pyruvic Acid (PA) photoproduct </a:t>
            </a:r>
            <a:r>
              <a:rPr lang="en-US" sz="2000" u="sng">
                <a:latin typeface="Verdana" pitchFamily="34" charset="0"/>
              </a:rPr>
              <a:t>D</a:t>
            </a:r>
            <a:r>
              <a:rPr lang="en-US" sz="2000" b="0">
                <a:latin typeface="Verdana" pitchFamily="34" charset="0"/>
              </a:rPr>
              <a:t> thermally releases CO</a:t>
            </a:r>
            <a:r>
              <a:rPr lang="en-US" sz="2000" b="0" baseline="-25000">
                <a:latin typeface="Verdana" pitchFamily="34" charset="0"/>
              </a:rPr>
              <a:t>2</a:t>
            </a:r>
            <a:r>
              <a:rPr lang="en-US" sz="2000" b="0">
                <a:latin typeface="Verdana" pitchFamily="34" charset="0"/>
              </a:rPr>
              <a:t> in a reaction impeded by the ice matrix</a:t>
            </a:r>
          </a:p>
        </p:txBody>
      </p:sp>
      <p:sp>
        <p:nvSpPr>
          <p:cNvPr id="12372" name="Rectangle 10"/>
          <p:cNvSpPr>
            <a:spLocks noChangeArrowheads="1"/>
          </p:cNvSpPr>
          <p:nvPr/>
        </p:nvSpPr>
        <p:spPr bwMode="auto">
          <a:xfrm>
            <a:off x="0" y="6858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5" name="Rectangle 10"/>
          <p:cNvSpPr>
            <a:spLocks noChangeArrowheads="1"/>
          </p:cNvSpPr>
          <p:nvPr/>
        </p:nvSpPr>
        <p:spPr bwMode="auto">
          <a:xfrm>
            <a:off x="0" y="0"/>
            <a:ext cx="9144000" cy="914400"/>
          </a:xfrm>
          <a:prstGeom prst="rect">
            <a:avLst/>
          </a:prstGeom>
          <a:solidFill>
            <a:schemeClr val="tx1"/>
          </a:solidFill>
          <a:ln w="9525">
            <a:noFill/>
            <a:miter lim="800000"/>
            <a:headEnd/>
            <a:tailEnd/>
          </a:ln>
        </p:spPr>
        <p:txBody>
          <a:bodyPr wrap="none" anchor="ctr"/>
          <a:lstStyle/>
          <a:p>
            <a:endParaRPr lang="en-US"/>
          </a:p>
        </p:txBody>
      </p:sp>
      <p:sp>
        <p:nvSpPr>
          <p:cNvPr id="13356" name="Rectangle 2"/>
          <p:cNvSpPr>
            <a:spLocks noChangeArrowheads="1"/>
          </p:cNvSpPr>
          <p:nvPr/>
        </p:nvSpPr>
        <p:spPr bwMode="auto">
          <a:xfrm>
            <a:off x="0" y="4572000"/>
            <a:ext cx="9144000" cy="971550"/>
          </a:xfrm>
          <a:prstGeom prst="rect">
            <a:avLst/>
          </a:prstGeom>
          <a:noFill/>
          <a:ln w="9525">
            <a:noFill/>
            <a:miter lim="800000"/>
            <a:headEnd/>
            <a:tailEnd/>
          </a:ln>
        </p:spPr>
        <p:txBody>
          <a:bodyPr>
            <a:spAutoFit/>
          </a:bodyPr>
          <a:lstStyle/>
          <a:p>
            <a:pPr eaLnBrk="0" hangingPunct="0">
              <a:lnSpc>
                <a:spcPct val="160000"/>
              </a:lnSpc>
            </a:pPr>
            <a:r>
              <a:rPr lang="en-US" sz="1800" b="0">
                <a:latin typeface="Verdana" pitchFamily="34" charset="0"/>
              </a:rPr>
              <a:t>E</a:t>
            </a:r>
            <a:r>
              <a:rPr lang="en-US" sz="1800" b="0" baseline="-25000">
                <a:latin typeface="Verdana" pitchFamily="34" charset="0"/>
              </a:rPr>
              <a:t>a,D</a:t>
            </a:r>
            <a:r>
              <a:rPr lang="en-US" sz="1800" b="0">
                <a:latin typeface="Verdana" pitchFamily="34" charset="0"/>
              </a:rPr>
              <a:t> = 22.8 kJ/mol in ice (96 kJ/mol @ 298 K) vs. H-bond in ice: ~21 kJ/mol</a:t>
            </a:r>
          </a:p>
          <a:p>
            <a:pPr algn="ctr" eaLnBrk="0" hangingPunct="0">
              <a:lnSpc>
                <a:spcPct val="160000"/>
              </a:lnSpc>
            </a:pPr>
            <a:r>
              <a:rPr lang="en-US" sz="1800" b="0">
                <a:latin typeface="Verdana" pitchFamily="34" charset="0"/>
              </a:rPr>
              <a:t>A</a:t>
            </a:r>
            <a:r>
              <a:rPr lang="en-US" sz="1800" b="0" baseline="-25000">
                <a:latin typeface="Verdana" pitchFamily="34" charset="0"/>
              </a:rPr>
              <a:t>D</a:t>
            </a:r>
            <a:r>
              <a:rPr lang="en-US" sz="1800" b="0">
                <a:latin typeface="Verdana" pitchFamily="34" charset="0"/>
              </a:rPr>
              <a:t>-factor = 12.1 s</a:t>
            </a:r>
            <a:r>
              <a:rPr lang="en-US" sz="1800" b="0" baseline="30000">
                <a:latin typeface="Verdana" pitchFamily="34" charset="0"/>
              </a:rPr>
              <a:t>-1</a:t>
            </a:r>
            <a:r>
              <a:rPr lang="en-US" sz="1800" b="0">
                <a:latin typeface="Verdana" pitchFamily="34" charset="0"/>
              </a:rPr>
              <a:t> (1.7 </a:t>
            </a:r>
            <a:r>
              <a:rPr lang="en-US" sz="1800" b="0">
                <a:latin typeface="Verdana" pitchFamily="34" charset="0"/>
                <a:sym typeface="Euclid Symbol" pitchFamily="18" charset="2"/>
              </a:rPr>
              <a:t></a:t>
            </a:r>
            <a:r>
              <a:rPr lang="en-US" sz="1800" b="0">
                <a:latin typeface="Verdana" pitchFamily="34" charset="0"/>
              </a:rPr>
              <a:t> 10</a:t>
            </a:r>
            <a:r>
              <a:rPr lang="en-US" sz="1800" b="0" baseline="30000">
                <a:latin typeface="Verdana" pitchFamily="34" charset="0"/>
              </a:rPr>
              <a:t>13</a:t>
            </a:r>
            <a:r>
              <a:rPr lang="en-US" sz="1800" b="0">
                <a:latin typeface="Verdana" pitchFamily="34" charset="0"/>
              </a:rPr>
              <a:t> s</a:t>
            </a:r>
            <a:r>
              <a:rPr lang="en-US" sz="1800" b="0" baseline="30000">
                <a:latin typeface="Verdana" pitchFamily="34" charset="0"/>
              </a:rPr>
              <a:t>-1</a:t>
            </a:r>
            <a:r>
              <a:rPr lang="en-US" sz="1800" b="0">
                <a:latin typeface="Verdana" pitchFamily="34" charset="0"/>
              </a:rPr>
              <a:t> @ 298 K)</a:t>
            </a:r>
            <a:endParaRPr lang="en-US" sz="1800" b="0"/>
          </a:p>
        </p:txBody>
      </p:sp>
      <p:sp>
        <p:nvSpPr>
          <p:cNvPr id="13357" name="Text Box 3"/>
          <p:cNvSpPr txBox="1">
            <a:spLocks noChangeArrowheads="1"/>
          </p:cNvSpPr>
          <p:nvPr/>
        </p:nvSpPr>
        <p:spPr bwMode="auto">
          <a:xfrm>
            <a:off x="4203700" y="6521450"/>
            <a:ext cx="4989513" cy="336550"/>
          </a:xfrm>
          <a:prstGeom prst="rect">
            <a:avLst/>
          </a:prstGeom>
          <a:noFill/>
          <a:ln w="9525">
            <a:noFill/>
            <a:miter lim="800000"/>
            <a:headEnd/>
            <a:tailEnd/>
          </a:ln>
        </p:spPr>
        <p:txBody>
          <a:bodyPr wrap="none">
            <a:spAutoFit/>
          </a:bodyPr>
          <a:lstStyle/>
          <a:p>
            <a:pPr algn="ctr"/>
            <a:r>
              <a:rPr lang="en-US" b="0">
                <a:solidFill>
                  <a:srgbClr val="0000FF"/>
                </a:solidFill>
              </a:rPr>
              <a:t>Guzman </a:t>
            </a:r>
            <a:r>
              <a:rPr lang="en-US" b="0" i="1">
                <a:solidFill>
                  <a:srgbClr val="0000FF"/>
                </a:solidFill>
              </a:rPr>
              <a:t>et al.</a:t>
            </a:r>
            <a:r>
              <a:rPr lang="en-US" b="0">
                <a:solidFill>
                  <a:srgbClr val="0000FF"/>
                </a:solidFill>
              </a:rPr>
              <a:t> (2007) </a:t>
            </a:r>
            <a:r>
              <a:rPr lang="en-US" b="0" i="1">
                <a:solidFill>
                  <a:srgbClr val="0000FF"/>
                </a:solidFill>
              </a:rPr>
              <a:t>J. Geophys. Res.</a:t>
            </a:r>
            <a:r>
              <a:rPr lang="en-US" b="0">
                <a:solidFill>
                  <a:srgbClr val="0000FF"/>
                </a:solidFill>
              </a:rPr>
              <a:t>, </a:t>
            </a:r>
            <a:r>
              <a:rPr lang="en-US">
                <a:solidFill>
                  <a:srgbClr val="0000FF"/>
                </a:solidFill>
              </a:rPr>
              <a:t>112</a:t>
            </a:r>
            <a:r>
              <a:rPr lang="en-US" b="0">
                <a:solidFill>
                  <a:srgbClr val="0000FF"/>
                </a:solidFill>
              </a:rPr>
              <a:t>, </a:t>
            </a:r>
            <a:r>
              <a:rPr lang="en-US" b="0" i="1">
                <a:solidFill>
                  <a:srgbClr val="0000FF"/>
                </a:solidFill>
              </a:rPr>
              <a:t>D10123</a:t>
            </a:r>
          </a:p>
        </p:txBody>
      </p:sp>
      <p:sp>
        <p:nvSpPr>
          <p:cNvPr id="13358" name="Rectangle 4"/>
          <p:cNvSpPr>
            <a:spLocks noGrp="1" noChangeArrowheads="1"/>
          </p:cNvSpPr>
          <p:nvPr>
            <p:ph type="title"/>
          </p:nvPr>
        </p:nvSpPr>
        <p:spPr>
          <a:xfrm>
            <a:off x="228600" y="258763"/>
            <a:ext cx="8763000" cy="503237"/>
          </a:xfrm>
        </p:spPr>
        <p:txBody>
          <a:bodyPr/>
          <a:lstStyle/>
          <a:p>
            <a:pPr algn="l"/>
            <a:r>
              <a:rPr lang="en-US" altLang="ko-KR" sz="2400" smtClean="0">
                <a:solidFill>
                  <a:schemeClr val="bg1"/>
                </a:solidFill>
                <a:ea typeface="굴림"/>
                <a:cs typeface="굴림"/>
              </a:rPr>
              <a:t>Activation Energy (E</a:t>
            </a:r>
            <a:r>
              <a:rPr lang="en-US" altLang="ko-KR" sz="2400" baseline="-25000" smtClean="0">
                <a:solidFill>
                  <a:schemeClr val="bg1"/>
                </a:solidFill>
                <a:ea typeface="굴림"/>
                <a:cs typeface="굴림"/>
              </a:rPr>
              <a:t>a,D</a:t>
            </a:r>
            <a:r>
              <a:rPr lang="en-US" altLang="ko-KR" sz="2400" smtClean="0">
                <a:solidFill>
                  <a:schemeClr val="bg1"/>
                </a:solidFill>
                <a:ea typeface="굴림"/>
                <a:cs typeface="굴림"/>
              </a:rPr>
              <a:t>) for Thermal CO</a:t>
            </a:r>
            <a:r>
              <a:rPr lang="en-US" altLang="ko-KR" sz="2400" baseline="-25000" smtClean="0">
                <a:solidFill>
                  <a:schemeClr val="bg1"/>
                </a:solidFill>
                <a:ea typeface="굴림"/>
                <a:cs typeface="굴림"/>
              </a:rPr>
              <a:t>2</a:t>
            </a:r>
            <a:r>
              <a:rPr lang="en-US" altLang="ko-KR" sz="2400" smtClean="0">
                <a:solidFill>
                  <a:schemeClr val="bg1"/>
                </a:solidFill>
                <a:ea typeface="굴림"/>
                <a:cs typeface="굴림"/>
              </a:rPr>
              <a:t> Release of Species </a:t>
            </a:r>
            <a:r>
              <a:rPr lang="en-US" altLang="ko-KR" sz="2400" u="sng" smtClean="0">
                <a:solidFill>
                  <a:schemeClr val="bg1"/>
                </a:solidFill>
                <a:ea typeface="굴림"/>
                <a:cs typeface="굴림"/>
              </a:rPr>
              <a:t>D</a:t>
            </a:r>
          </a:p>
        </p:txBody>
      </p:sp>
      <p:sp>
        <p:nvSpPr>
          <p:cNvPr id="13359" name="Text Box 5"/>
          <p:cNvSpPr txBox="1">
            <a:spLocks noChangeArrowheads="1"/>
          </p:cNvSpPr>
          <p:nvPr/>
        </p:nvSpPr>
        <p:spPr bwMode="auto">
          <a:xfrm>
            <a:off x="5257800" y="1143000"/>
            <a:ext cx="3733800" cy="2974975"/>
          </a:xfrm>
          <a:prstGeom prst="rect">
            <a:avLst/>
          </a:prstGeom>
          <a:noFill/>
          <a:ln w="19050">
            <a:solidFill>
              <a:srgbClr val="FF3300"/>
            </a:solidFill>
            <a:miter lim="800000"/>
            <a:headEnd/>
            <a:tailEnd/>
          </a:ln>
        </p:spPr>
        <p:txBody>
          <a:bodyPr>
            <a:spAutoFit/>
          </a:bodyPr>
          <a:lstStyle/>
          <a:p>
            <a:pPr marL="342900" indent="-342900">
              <a:lnSpc>
                <a:spcPct val="120000"/>
              </a:lnSpc>
              <a:spcBef>
                <a:spcPct val="50000"/>
              </a:spcBef>
              <a:buFontTx/>
              <a:buAutoNum type="arabicParenR"/>
            </a:pPr>
            <a:r>
              <a:rPr lang="en-US" sz="1800" b="0"/>
              <a:t>Photolysis of frozen 0.1 M </a:t>
            </a:r>
            <a:r>
              <a:rPr lang="en-US" sz="1800" b="0">
                <a:sym typeface="Symbol" pitchFamily="18" charset="2"/>
              </a:rPr>
              <a:t>PA</a:t>
            </a:r>
            <a:r>
              <a:rPr lang="en-US" sz="1800" b="0"/>
              <a:t> at constant T and </a:t>
            </a:r>
            <a:r>
              <a:rPr lang="en-US" sz="1800" b="0">
                <a:sym typeface="Symbol" pitchFamily="18" charset="2"/>
              </a:rPr>
              <a:t> = 313 nm</a:t>
            </a:r>
          </a:p>
          <a:p>
            <a:pPr marL="342900" indent="-342900">
              <a:lnSpc>
                <a:spcPct val="120000"/>
              </a:lnSpc>
              <a:spcBef>
                <a:spcPct val="50000"/>
              </a:spcBef>
              <a:buFontTx/>
              <a:buAutoNum type="arabicParenR"/>
            </a:pPr>
            <a:r>
              <a:rPr lang="en-US" sz="1800" b="0">
                <a:sym typeface="Symbol" pitchFamily="18" charset="2"/>
              </a:rPr>
              <a:t>Turn-off light after 60 min</a:t>
            </a:r>
          </a:p>
          <a:p>
            <a:pPr marL="342900" indent="-342900">
              <a:lnSpc>
                <a:spcPct val="120000"/>
              </a:lnSpc>
              <a:spcBef>
                <a:spcPct val="50000"/>
              </a:spcBef>
              <a:buFontTx/>
              <a:buAutoNum type="arabicParenR"/>
            </a:pPr>
            <a:r>
              <a:rPr lang="en-US" sz="1800" b="0">
                <a:sym typeface="Symbol" pitchFamily="18" charset="2"/>
              </a:rPr>
              <a:t>Measure k</a:t>
            </a:r>
            <a:r>
              <a:rPr lang="en-US" sz="1800" b="0" baseline="-25000">
                <a:sym typeface="Symbol" pitchFamily="18" charset="2"/>
              </a:rPr>
              <a:t>D</a:t>
            </a:r>
            <a:r>
              <a:rPr lang="en-US" sz="1800" b="0">
                <a:sym typeface="Symbol" pitchFamily="18" charset="2"/>
              </a:rPr>
              <a:t> for thermal CO</a:t>
            </a:r>
            <a:r>
              <a:rPr lang="en-US" sz="1800" b="0" baseline="-25000">
                <a:sym typeface="Symbol" pitchFamily="18" charset="2"/>
              </a:rPr>
              <a:t>2</a:t>
            </a:r>
            <a:r>
              <a:rPr lang="en-US" sz="1800" b="0">
                <a:sym typeface="Symbol" pitchFamily="18" charset="2"/>
              </a:rPr>
              <a:t> release</a:t>
            </a:r>
          </a:p>
          <a:p>
            <a:pPr marL="342900" indent="-342900">
              <a:lnSpc>
                <a:spcPct val="120000"/>
              </a:lnSpc>
              <a:spcBef>
                <a:spcPct val="50000"/>
              </a:spcBef>
              <a:buFontTx/>
              <a:buAutoNum type="arabicParenR"/>
            </a:pPr>
            <a:r>
              <a:rPr lang="en-US" sz="1800" b="0">
                <a:sym typeface="Symbol" pitchFamily="18" charset="2"/>
              </a:rPr>
              <a:t>Plot k</a:t>
            </a:r>
            <a:r>
              <a:rPr lang="en-US" sz="1800" b="0" baseline="-25000">
                <a:sym typeface="Symbol" pitchFamily="18" charset="2"/>
              </a:rPr>
              <a:t>D</a:t>
            </a:r>
            <a:r>
              <a:rPr lang="en-US" sz="1800" b="0">
                <a:sym typeface="Symbol" pitchFamily="18" charset="2"/>
              </a:rPr>
              <a:t> vs. 1/T between </a:t>
            </a:r>
          </a:p>
          <a:p>
            <a:pPr marL="342900" indent="-342900">
              <a:lnSpc>
                <a:spcPct val="120000"/>
              </a:lnSpc>
              <a:spcBef>
                <a:spcPct val="50000"/>
              </a:spcBef>
            </a:pPr>
            <a:r>
              <a:rPr lang="en-US" sz="1800" b="0"/>
              <a:t>	227 K &lt; T &lt; 268 K</a:t>
            </a:r>
          </a:p>
        </p:txBody>
      </p:sp>
      <p:graphicFrame>
        <p:nvGraphicFramePr>
          <p:cNvPr id="13354" name="Object 42"/>
          <p:cNvGraphicFramePr>
            <a:graphicFrameLocks noGrp="1" noChangeAspect="1"/>
          </p:cNvGraphicFramePr>
          <p:nvPr>
            <p:ph sz="half" idx="1"/>
          </p:nvPr>
        </p:nvGraphicFramePr>
        <p:xfrm>
          <a:off x="152400" y="914400"/>
          <a:ext cx="4800600" cy="3506788"/>
        </p:xfrm>
        <a:graphic>
          <a:graphicData uri="http://schemas.openxmlformats.org/presentationml/2006/ole">
            <p:oleObj spid="_x0000_s13354" name="SPW 8.0 Graph" r:id="rId4" imgW="6072530" imgH="4434840" progId="SigmaPlotGraphicObject.9">
              <p:embed/>
            </p:oleObj>
          </a:graphicData>
        </a:graphic>
      </p:graphicFrame>
      <p:sp>
        <p:nvSpPr>
          <p:cNvPr id="13360" name="Rectangle 7"/>
          <p:cNvSpPr>
            <a:spLocks noChangeArrowheads="1"/>
          </p:cNvSpPr>
          <p:nvPr/>
        </p:nvSpPr>
        <p:spPr bwMode="auto">
          <a:xfrm>
            <a:off x="1927225" y="1447800"/>
            <a:ext cx="2797175" cy="366713"/>
          </a:xfrm>
          <a:prstGeom prst="rect">
            <a:avLst/>
          </a:prstGeom>
          <a:noFill/>
          <a:ln w="9525">
            <a:noFill/>
            <a:miter lim="800000"/>
            <a:headEnd/>
            <a:tailEnd/>
          </a:ln>
        </p:spPr>
        <p:txBody>
          <a:bodyPr wrap="none">
            <a:spAutoFit/>
          </a:bodyPr>
          <a:lstStyle/>
          <a:p>
            <a:r>
              <a:rPr lang="en-US" sz="1800" b="0"/>
              <a:t>log (k</a:t>
            </a:r>
            <a:r>
              <a:rPr lang="en-US" sz="1800" b="0" baseline="-25000"/>
              <a:t>D</a:t>
            </a:r>
            <a:r>
              <a:rPr lang="en-US" sz="1800" b="0"/>
              <a:t>/s</a:t>
            </a:r>
            <a:r>
              <a:rPr lang="en-US" sz="1800" b="0" baseline="30000"/>
              <a:t>-1</a:t>
            </a:r>
            <a:r>
              <a:rPr lang="en-US" sz="1800" b="0"/>
              <a:t>) = 1.08 -1191/T</a:t>
            </a:r>
          </a:p>
        </p:txBody>
      </p:sp>
      <p:sp>
        <p:nvSpPr>
          <p:cNvPr id="13361" name="Rectangle 8"/>
          <p:cNvSpPr>
            <a:spLocks noChangeArrowheads="1"/>
          </p:cNvSpPr>
          <p:nvPr/>
        </p:nvSpPr>
        <p:spPr bwMode="auto">
          <a:xfrm>
            <a:off x="1143000" y="5638800"/>
            <a:ext cx="7086600" cy="812800"/>
          </a:xfrm>
          <a:prstGeom prst="rect">
            <a:avLst/>
          </a:prstGeom>
          <a:noFill/>
          <a:ln w="19050">
            <a:solidFill>
              <a:srgbClr val="3366FF"/>
            </a:solidFill>
            <a:miter lim="800000"/>
            <a:headEnd/>
            <a:tailEnd/>
          </a:ln>
        </p:spPr>
        <p:txBody>
          <a:bodyPr>
            <a:spAutoFit/>
          </a:bodyPr>
          <a:lstStyle/>
          <a:p>
            <a:pPr eaLnBrk="0" hangingPunct="0">
              <a:lnSpc>
                <a:spcPct val="115000"/>
              </a:lnSpc>
            </a:pPr>
            <a:r>
              <a:rPr lang="en-US" sz="2000" b="0">
                <a:latin typeface="Verdana" pitchFamily="34" charset="0"/>
              </a:rPr>
              <a:t>Photoproduct </a:t>
            </a:r>
            <a:r>
              <a:rPr lang="en-US" sz="2000" u="sng">
                <a:latin typeface="Verdana" pitchFamily="34" charset="0"/>
              </a:rPr>
              <a:t>D</a:t>
            </a:r>
            <a:r>
              <a:rPr lang="en-US" sz="2000" b="0">
                <a:latin typeface="Verdana" pitchFamily="34" charset="0"/>
              </a:rPr>
              <a:t> thermally releases CO</a:t>
            </a:r>
            <a:r>
              <a:rPr lang="en-US" sz="2000" b="0" baseline="-25000">
                <a:latin typeface="Verdana" pitchFamily="34" charset="0"/>
              </a:rPr>
              <a:t>2</a:t>
            </a:r>
            <a:r>
              <a:rPr lang="en-US" sz="2000" b="0">
                <a:latin typeface="Verdana" pitchFamily="34" charset="0"/>
              </a:rPr>
              <a:t> in a reaction impeded by the ice matrix</a:t>
            </a:r>
          </a:p>
        </p:txBody>
      </p:sp>
      <p:sp>
        <p:nvSpPr>
          <p:cNvPr id="13362" name="Rectangle 10"/>
          <p:cNvSpPr>
            <a:spLocks noChangeArrowheads="1"/>
          </p:cNvSpPr>
          <p:nvPr/>
        </p:nvSpPr>
        <p:spPr bwMode="auto">
          <a:xfrm>
            <a:off x="0" y="8382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sz="quarter" idx="1"/>
          </p:nvPr>
        </p:nvPicPr>
        <p:blipFill>
          <a:blip r:embed="rId4"/>
          <a:srcRect/>
          <a:stretch>
            <a:fillRect/>
          </a:stretch>
        </p:blipFill>
        <p:spPr>
          <a:xfrm>
            <a:off x="457200" y="800100"/>
            <a:ext cx="2514600" cy="876300"/>
          </a:xfrm>
        </p:spPr>
      </p:pic>
      <p:sp>
        <p:nvSpPr>
          <p:cNvPr id="18435" name="Rectangle 3"/>
          <p:cNvSpPr>
            <a:spLocks noChangeArrowheads="1"/>
          </p:cNvSpPr>
          <p:nvPr/>
        </p:nvSpPr>
        <p:spPr bwMode="auto">
          <a:xfrm>
            <a:off x="1066800" y="1027113"/>
            <a:ext cx="1981200" cy="366712"/>
          </a:xfrm>
          <a:prstGeom prst="rect">
            <a:avLst/>
          </a:prstGeom>
          <a:noFill/>
          <a:ln w="9525">
            <a:noFill/>
            <a:miter lim="800000"/>
            <a:headEnd/>
            <a:tailEnd/>
          </a:ln>
        </p:spPr>
        <p:txBody>
          <a:bodyPr>
            <a:spAutoFit/>
          </a:bodyPr>
          <a:lstStyle/>
          <a:p>
            <a:r>
              <a:rPr lang="en-US" sz="1800" b="0">
                <a:solidFill>
                  <a:srgbClr val="0000FF"/>
                </a:solidFill>
              </a:rPr>
              <a:t>HPLC ESI MS (-)</a:t>
            </a:r>
          </a:p>
        </p:txBody>
      </p:sp>
      <p:pic>
        <p:nvPicPr>
          <p:cNvPr id="18436" name="Picture 4"/>
          <p:cNvPicPr>
            <a:picLocks noGrp="1" noChangeAspect="1" noChangeArrowheads="1"/>
          </p:cNvPicPr>
          <p:nvPr>
            <p:ph sz="quarter" idx="2"/>
          </p:nvPr>
        </p:nvPicPr>
        <p:blipFill>
          <a:blip r:embed="rId5"/>
          <a:srcRect l="28679"/>
          <a:stretch>
            <a:fillRect/>
          </a:stretch>
        </p:blipFill>
        <p:spPr>
          <a:xfrm>
            <a:off x="5076825" y="762000"/>
            <a:ext cx="3990975" cy="6019800"/>
          </a:xfrm>
        </p:spPr>
      </p:pic>
      <p:sp>
        <p:nvSpPr>
          <p:cNvPr id="18438" name="Text Box 6"/>
          <p:cNvSpPr txBox="1">
            <a:spLocks noChangeArrowheads="1"/>
          </p:cNvSpPr>
          <p:nvPr/>
        </p:nvSpPr>
        <p:spPr bwMode="auto">
          <a:xfrm>
            <a:off x="7467600" y="873125"/>
            <a:ext cx="1371600" cy="422275"/>
          </a:xfrm>
          <a:prstGeom prst="rect">
            <a:avLst/>
          </a:prstGeom>
          <a:noFill/>
          <a:ln w="9525">
            <a:noFill/>
            <a:miter lim="800000"/>
            <a:headEnd/>
            <a:tailEnd/>
          </a:ln>
        </p:spPr>
        <p:txBody>
          <a:bodyPr>
            <a:spAutoFit/>
          </a:bodyPr>
          <a:lstStyle/>
          <a:p>
            <a:pPr eaLnBrk="0" hangingPunct="0">
              <a:lnSpc>
                <a:spcPct val="120000"/>
              </a:lnSpc>
            </a:pPr>
            <a:r>
              <a:rPr lang="en-US" sz="1800" b="0">
                <a:solidFill>
                  <a:srgbClr val="0000FF"/>
                </a:solidFill>
              </a:rPr>
              <a:t>ESI MS (-)</a:t>
            </a:r>
            <a:endParaRPr lang="en-US" sz="1800" b="0" i="1">
              <a:solidFill>
                <a:srgbClr val="0000FF"/>
              </a:solidFill>
            </a:endParaRPr>
          </a:p>
        </p:txBody>
      </p:sp>
      <p:sp>
        <p:nvSpPr>
          <p:cNvPr id="54277" name="Rectangle 13"/>
          <p:cNvSpPr>
            <a:spLocks noChangeArrowheads="1"/>
          </p:cNvSpPr>
          <p:nvPr/>
        </p:nvSpPr>
        <p:spPr bwMode="auto">
          <a:xfrm>
            <a:off x="0" y="0"/>
            <a:ext cx="9144000" cy="762000"/>
          </a:xfrm>
          <a:prstGeom prst="rect">
            <a:avLst/>
          </a:prstGeom>
          <a:solidFill>
            <a:schemeClr val="tx1"/>
          </a:solidFill>
          <a:ln w="9525">
            <a:noFill/>
            <a:miter lim="800000"/>
            <a:headEnd/>
            <a:tailEnd/>
          </a:ln>
        </p:spPr>
        <p:txBody>
          <a:bodyPr wrap="none" anchor="ctr"/>
          <a:lstStyle/>
          <a:p>
            <a:endParaRPr lang="en-US"/>
          </a:p>
        </p:txBody>
      </p:sp>
      <p:sp>
        <p:nvSpPr>
          <p:cNvPr id="54278" name="Rectangle 14"/>
          <p:cNvSpPr>
            <a:spLocks noChangeArrowheads="1"/>
          </p:cNvSpPr>
          <p:nvPr/>
        </p:nvSpPr>
        <p:spPr bwMode="auto">
          <a:xfrm>
            <a:off x="0" y="6858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
        <p:nvSpPr>
          <p:cNvPr id="54279" name="Rectangle 15"/>
          <p:cNvSpPr>
            <a:spLocks noChangeArrowheads="1"/>
          </p:cNvSpPr>
          <p:nvPr/>
        </p:nvSpPr>
        <p:spPr bwMode="auto">
          <a:xfrm>
            <a:off x="2133600" y="152400"/>
            <a:ext cx="3657600" cy="457200"/>
          </a:xfrm>
          <a:prstGeom prst="rect">
            <a:avLst/>
          </a:prstGeom>
          <a:noFill/>
          <a:ln w="9525">
            <a:noFill/>
            <a:miter lim="800000"/>
            <a:headEnd/>
            <a:tailEnd/>
          </a:ln>
        </p:spPr>
        <p:txBody>
          <a:bodyPr anchor="ctr"/>
          <a:lstStyle/>
          <a:p>
            <a:r>
              <a:rPr lang="en-US" sz="3200">
                <a:solidFill>
                  <a:schemeClr val="bg1"/>
                </a:solidFill>
              </a:rPr>
              <a:t>Product Analysis</a:t>
            </a:r>
          </a:p>
        </p:txBody>
      </p:sp>
      <p:sp>
        <p:nvSpPr>
          <p:cNvPr id="18447" name="Text Box 16"/>
          <p:cNvSpPr txBox="1">
            <a:spLocks noChangeArrowheads="1"/>
          </p:cNvSpPr>
          <p:nvPr/>
        </p:nvSpPr>
        <p:spPr bwMode="auto">
          <a:xfrm>
            <a:off x="609600" y="838200"/>
            <a:ext cx="298450" cy="338138"/>
          </a:xfrm>
          <a:prstGeom prst="rect">
            <a:avLst/>
          </a:prstGeom>
          <a:noFill/>
          <a:ln w="9525">
            <a:noFill/>
            <a:miter lim="800000"/>
            <a:headEnd/>
            <a:tailEnd/>
          </a:ln>
        </p:spPr>
        <p:txBody>
          <a:bodyPr wrap="none">
            <a:spAutoFit/>
          </a:bodyPr>
          <a:lstStyle/>
          <a:p>
            <a:r>
              <a:rPr lang="en-US"/>
              <a:t>3</a:t>
            </a:r>
          </a:p>
        </p:txBody>
      </p:sp>
      <p:sp>
        <p:nvSpPr>
          <p:cNvPr id="18448" name="Text Box 17"/>
          <p:cNvSpPr txBox="1">
            <a:spLocks noChangeArrowheads="1"/>
          </p:cNvSpPr>
          <p:nvPr/>
        </p:nvSpPr>
        <p:spPr bwMode="auto">
          <a:xfrm>
            <a:off x="838200" y="838200"/>
            <a:ext cx="296863" cy="336550"/>
          </a:xfrm>
          <a:prstGeom prst="rect">
            <a:avLst/>
          </a:prstGeom>
          <a:noFill/>
          <a:ln w="9525">
            <a:noFill/>
            <a:miter lim="800000"/>
            <a:headEnd/>
            <a:tailEnd/>
          </a:ln>
        </p:spPr>
        <p:txBody>
          <a:bodyPr wrap="none">
            <a:spAutoFit/>
          </a:bodyPr>
          <a:lstStyle/>
          <a:p>
            <a:r>
              <a:rPr lang="en-US"/>
              <a:t>4</a:t>
            </a:r>
          </a:p>
        </p:txBody>
      </p:sp>
      <p:sp>
        <p:nvSpPr>
          <p:cNvPr id="18449" name="Text Box 18"/>
          <p:cNvSpPr txBox="1">
            <a:spLocks noChangeArrowheads="1"/>
          </p:cNvSpPr>
          <p:nvPr/>
        </p:nvSpPr>
        <p:spPr bwMode="auto">
          <a:xfrm>
            <a:off x="1066800" y="838200"/>
            <a:ext cx="296863" cy="336550"/>
          </a:xfrm>
          <a:prstGeom prst="rect">
            <a:avLst/>
          </a:prstGeom>
          <a:noFill/>
          <a:ln w="9525">
            <a:noFill/>
            <a:miter lim="800000"/>
            <a:headEnd/>
            <a:tailEnd/>
          </a:ln>
        </p:spPr>
        <p:txBody>
          <a:bodyPr wrap="none">
            <a:spAutoFit/>
          </a:bodyPr>
          <a:lstStyle/>
          <a:p>
            <a:r>
              <a:rPr lang="en-US"/>
              <a:t>7</a:t>
            </a:r>
          </a:p>
        </p:txBody>
      </p:sp>
      <p:sp>
        <p:nvSpPr>
          <p:cNvPr id="22" name="TextBox 21"/>
          <p:cNvSpPr txBox="1">
            <a:spLocks noChangeArrowheads="1"/>
          </p:cNvSpPr>
          <p:nvPr/>
        </p:nvSpPr>
        <p:spPr bwMode="auto">
          <a:xfrm>
            <a:off x="647700" y="1600200"/>
            <a:ext cx="2171700" cy="338138"/>
          </a:xfrm>
          <a:prstGeom prst="rect">
            <a:avLst/>
          </a:prstGeom>
          <a:noFill/>
          <a:ln w="9525">
            <a:noFill/>
            <a:miter lim="800000"/>
            <a:headEnd/>
            <a:tailEnd/>
          </a:ln>
        </p:spPr>
        <p:txBody>
          <a:bodyPr wrap="none">
            <a:spAutoFit/>
          </a:bodyPr>
          <a:lstStyle/>
          <a:p>
            <a:r>
              <a:rPr lang="en-US"/>
              <a:t>Retention time (min)</a:t>
            </a:r>
          </a:p>
        </p:txBody>
      </p:sp>
      <p:sp>
        <p:nvSpPr>
          <p:cNvPr id="23" name="TextBox 22"/>
          <p:cNvSpPr txBox="1">
            <a:spLocks noChangeArrowheads="1"/>
          </p:cNvSpPr>
          <p:nvPr/>
        </p:nvSpPr>
        <p:spPr bwMode="auto">
          <a:xfrm rot="-5400000">
            <a:off x="-196849" y="1049337"/>
            <a:ext cx="1028700" cy="454025"/>
          </a:xfrm>
          <a:prstGeom prst="rect">
            <a:avLst/>
          </a:prstGeom>
          <a:noFill/>
          <a:ln w="9525">
            <a:noFill/>
            <a:miter lim="800000"/>
            <a:headEnd/>
            <a:tailEnd/>
          </a:ln>
        </p:spPr>
        <p:txBody>
          <a:bodyPr wrap="none">
            <a:spAutoFit/>
          </a:bodyPr>
          <a:lstStyle/>
          <a:p>
            <a:pPr algn="ctr">
              <a:lnSpc>
                <a:spcPts val="1400"/>
              </a:lnSpc>
            </a:pPr>
            <a:r>
              <a:rPr lang="en-US"/>
              <a:t>Intensity</a:t>
            </a:r>
          </a:p>
          <a:p>
            <a:pPr algn="ctr">
              <a:lnSpc>
                <a:spcPts val="1400"/>
              </a:lnSpc>
            </a:pPr>
            <a:r>
              <a:rPr lang="en-US"/>
              <a:t>(a.u.)</a:t>
            </a:r>
          </a:p>
        </p:txBody>
      </p:sp>
      <p:sp>
        <p:nvSpPr>
          <p:cNvPr id="24" name="TextBox 23"/>
          <p:cNvSpPr txBox="1">
            <a:spLocks noChangeArrowheads="1"/>
          </p:cNvSpPr>
          <p:nvPr/>
        </p:nvSpPr>
        <p:spPr bwMode="auto">
          <a:xfrm rot="-5400000">
            <a:off x="4054475" y="3195638"/>
            <a:ext cx="2135187" cy="338138"/>
          </a:xfrm>
          <a:prstGeom prst="rect">
            <a:avLst/>
          </a:prstGeom>
          <a:solidFill>
            <a:schemeClr val="bg1"/>
          </a:solidFill>
          <a:ln w="9525">
            <a:noFill/>
            <a:miter lim="800000"/>
            <a:headEnd/>
            <a:tailEnd/>
          </a:ln>
        </p:spPr>
        <p:txBody>
          <a:bodyPr wrap="none">
            <a:spAutoFit/>
          </a:bodyPr>
          <a:lstStyle/>
          <a:p>
            <a:r>
              <a:rPr lang="en-US"/>
              <a:t>Relative Abundance</a:t>
            </a:r>
          </a:p>
        </p:txBody>
      </p:sp>
      <p:sp>
        <p:nvSpPr>
          <p:cNvPr id="25" name="TextBox 24"/>
          <p:cNvSpPr txBox="1">
            <a:spLocks noChangeArrowheads="1"/>
          </p:cNvSpPr>
          <p:nvPr/>
        </p:nvSpPr>
        <p:spPr bwMode="auto">
          <a:xfrm>
            <a:off x="7046913" y="6553200"/>
            <a:ext cx="573087" cy="338138"/>
          </a:xfrm>
          <a:prstGeom prst="rect">
            <a:avLst/>
          </a:prstGeom>
          <a:solidFill>
            <a:schemeClr val="bg1"/>
          </a:solidFill>
          <a:ln w="9525">
            <a:noFill/>
            <a:miter lim="800000"/>
            <a:headEnd/>
            <a:tailEnd/>
          </a:ln>
        </p:spPr>
        <p:txBody>
          <a:bodyPr>
            <a:spAutoFit/>
          </a:bodyPr>
          <a:lstStyle/>
          <a:p>
            <a:r>
              <a:rPr lang="en-US"/>
              <a:t>m/z</a:t>
            </a:r>
            <a:r>
              <a:rPr lang="en-US" baseline="30000"/>
              <a:t>-</a:t>
            </a:r>
          </a:p>
        </p:txBody>
      </p:sp>
      <p:pic>
        <p:nvPicPr>
          <p:cNvPr id="29" name="Picture 5"/>
          <p:cNvPicPr>
            <a:picLocks noChangeAspect="1" noChangeArrowheads="1"/>
          </p:cNvPicPr>
          <p:nvPr/>
        </p:nvPicPr>
        <p:blipFill>
          <a:blip r:embed="rId6"/>
          <a:srcRect l="13194" t="9732" r="9895" b="1622"/>
          <a:stretch>
            <a:fillRect/>
          </a:stretch>
        </p:blipFill>
        <p:spPr bwMode="auto">
          <a:xfrm>
            <a:off x="176213" y="1905000"/>
            <a:ext cx="3121025" cy="2438400"/>
          </a:xfrm>
          <a:prstGeom prst="rect">
            <a:avLst/>
          </a:prstGeom>
          <a:noFill/>
          <a:ln w="9525">
            <a:noFill/>
            <a:miter lim="800000"/>
            <a:headEnd/>
            <a:tailEnd/>
          </a:ln>
        </p:spPr>
      </p:pic>
      <p:pic>
        <p:nvPicPr>
          <p:cNvPr id="30" name="Picture 7"/>
          <p:cNvPicPr>
            <a:picLocks noChangeAspect="1" noChangeArrowheads="1"/>
          </p:cNvPicPr>
          <p:nvPr/>
        </p:nvPicPr>
        <p:blipFill>
          <a:blip r:embed="rId7"/>
          <a:srcRect l="10667" t="5833" r="10667" b="1944"/>
          <a:stretch>
            <a:fillRect/>
          </a:stretch>
        </p:blipFill>
        <p:spPr bwMode="auto">
          <a:xfrm>
            <a:off x="228600" y="4343400"/>
            <a:ext cx="3048000" cy="2451100"/>
          </a:xfrm>
          <a:prstGeom prst="rect">
            <a:avLst/>
          </a:prstGeom>
          <a:noFill/>
          <a:ln w="9525">
            <a:noFill/>
            <a:miter lim="800000"/>
            <a:headEnd/>
            <a:tailEnd/>
          </a:ln>
        </p:spPr>
      </p:pic>
      <p:sp>
        <p:nvSpPr>
          <p:cNvPr id="31" name="Text Box 8"/>
          <p:cNvSpPr txBox="1">
            <a:spLocks noChangeArrowheads="1"/>
          </p:cNvSpPr>
          <p:nvPr/>
        </p:nvSpPr>
        <p:spPr bwMode="auto">
          <a:xfrm>
            <a:off x="533400" y="4419600"/>
            <a:ext cx="2244725" cy="366713"/>
          </a:xfrm>
          <a:prstGeom prst="rect">
            <a:avLst/>
          </a:prstGeom>
          <a:noFill/>
          <a:ln w="9525">
            <a:noFill/>
            <a:miter lim="800000"/>
            <a:headEnd/>
            <a:tailEnd/>
          </a:ln>
        </p:spPr>
        <p:txBody>
          <a:bodyPr wrap="none">
            <a:spAutoFit/>
          </a:bodyPr>
          <a:lstStyle/>
          <a:p>
            <a:pPr eaLnBrk="0" hangingPunct="0"/>
            <a:r>
              <a:rPr lang="en-US" sz="1800" b="0" baseline="30000">
                <a:solidFill>
                  <a:srgbClr val="0000FF"/>
                </a:solidFill>
              </a:rPr>
              <a:t>13</a:t>
            </a:r>
            <a:r>
              <a:rPr lang="en-US" sz="1800" b="0">
                <a:solidFill>
                  <a:srgbClr val="0000FF"/>
                </a:solidFill>
              </a:rPr>
              <a:t>C NMR SPECTRA</a:t>
            </a:r>
            <a:endParaRPr lang="en-US" sz="1800" b="0" baseline="30000">
              <a:solidFill>
                <a:srgbClr val="0000FF"/>
              </a:solidFill>
            </a:endParaRPr>
          </a:p>
        </p:txBody>
      </p:sp>
      <p:sp>
        <p:nvSpPr>
          <p:cNvPr id="32" name="Text Box 9"/>
          <p:cNvSpPr txBox="1">
            <a:spLocks noChangeArrowheads="1"/>
          </p:cNvSpPr>
          <p:nvPr/>
        </p:nvSpPr>
        <p:spPr bwMode="auto">
          <a:xfrm>
            <a:off x="762000" y="3505200"/>
            <a:ext cx="1644650" cy="366713"/>
          </a:xfrm>
          <a:prstGeom prst="rect">
            <a:avLst/>
          </a:prstGeom>
          <a:noFill/>
          <a:ln w="9525">
            <a:noFill/>
            <a:miter lim="800000"/>
            <a:headEnd/>
            <a:tailEnd/>
          </a:ln>
        </p:spPr>
        <p:txBody>
          <a:bodyPr wrap="none">
            <a:spAutoFit/>
          </a:bodyPr>
          <a:lstStyle/>
          <a:p>
            <a:pPr eaLnBrk="0" hangingPunct="0"/>
            <a:r>
              <a:rPr lang="en-US" sz="1800" b="0">
                <a:solidFill>
                  <a:srgbClr val="0000FF"/>
                </a:solidFill>
              </a:rPr>
              <a:t>UV SPECTRA</a:t>
            </a:r>
            <a:endParaRPr lang="en-US" sz="1800" b="0" baseline="30000">
              <a:solidFill>
                <a:srgbClr val="0000FF"/>
              </a:solidFill>
            </a:endParaRPr>
          </a:p>
        </p:txBody>
      </p:sp>
      <p:sp>
        <p:nvSpPr>
          <p:cNvPr id="33" name="Text Box 11"/>
          <p:cNvSpPr txBox="1">
            <a:spLocks noChangeArrowheads="1"/>
          </p:cNvSpPr>
          <p:nvPr/>
        </p:nvSpPr>
        <p:spPr bwMode="auto">
          <a:xfrm>
            <a:off x="806450" y="5791200"/>
            <a:ext cx="1631950" cy="366713"/>
          </a:xfrm>
          <a:prstGeom prst="rect">
            <a:avLst/>
          </a:prstGeom>
          <a:noFill/>
          <a:ln w="9525">
            <a:noFill/>
            <a:miter lim="800000"/>
            <a:headEnd/>
            <a:tailEnd/>
          </a:ln>
        </p:spPr>
        <p:txBody>
          <a:bodyPr wrap="none">
            <a:spAutoFit/>
          </a:bodyPr>
          <a:lstStyle/>
          <a:p>
            <a:pPr algn="ctr"/>
            <a:r>
              <a:rPr lang="en-US" sz="1800" b="0">
                <a:solidFill>
                  <a:srgbClr val="0000FF"/>
                </a:solidFill>
              </a:rPr>
              <a:t>Ethers</a:t>
            </a:r>
            <a:r>
              <a:rPr lang="en-US" sz="1800" b="0"/>
              <a:t> </a:t>
            </a:r>
            <a:r>
              <a:rPr lang="en-US" sz="1800" b="0">
                <a:solidFill>
                  <a:schemeClr val="hlink"/>
                </a:solidFill>
              </a:rPr>
              <a:t>Kimura</a:t>
            </a:r>
          </a:p>
        </p:txBody>
      </p:sp>
      <p:sp>
        <p:nvSpPr>
          <p:cNvPr id="54292" name="Text Box 10"/>
          <p:cNvSpPr txBox="1">
            <a:spLocks noChangeArrowheads="1"/>
          </p:cNvSpPr>
          <p:nvPr/>
        </p:nvSpPr>
        <p:spPr bwMode="auto">
          <a:xfrm>
            <a:off x="2133600" y="6629400"/>
            <a:ext cx="4572000" cy="276225"/>
          </a:xfrm>
          <a:prstGeom prst="rect">
            <a:avLst/>
          </a:prstGeom>
          <a:noFill/>
          <a:ln w="9525">
            <a:noFill/>
            <a:miter lim="800000"/>
            <a:headEnd/>
            <a:tailEnd/>
          </a:ln>
        </p:spPr>
        <p:txBody>
          <a:bodyPr>
            <a:spAutoFit/>
          </a:bodyPr>
          <a:lstStyle/>
          <a:p>
            <a:pPr algn="ctr"/>
            <a:r>
              <a:rPr lang="en-US" sz="1200" b="0">
                <a:solidFill>
                  <a:srgbClr val="0000FF"/>
                </a:solidFill>
              </a:rPr>
              <a:t>Guzman </a:t>
            </a:r>
            <a:r>
              <a:rPr lang="en-US" sz="1200" b="0" i="1">
                <a:solidFill>
                  <a:srgbClr val="0000FF"/>
                </a:solidFill>
              </a:rPr>
              <a:t>et al.</a:t>
            </a:r>
            <a:r>
              <a:rPr lang="en-US" sz="1200" b="0">
                <a:solidFill>
                  <a:srgbClr val="0000FF"/>
                </a:solidFill>
              </a:rPr>
              <a:t> (2006) </a:t>
            </a:r>
            <a:r>
              <a:rPr lang="en-US" sz="1200" b="0" i="1">
                <a:solidFill>
                  <a:srgbClr val="0000FF"/>
                </a:solidFill>
              </a:rPr>
              <a:t>J. Phys. Chem. A</a:t>
            </a:r>
            <a:r>
              <a:rPr lang="en-US" sz="1200" b="0">
                <a:solidFill>
                  <a:srgbClr val="0000FF"/>
                </a:solidFill>
              </a:rPr>
              <a:t>, </a:t>
            </a:r>
            <a:r>
              <a:rPr lang="en-US" sz="1200">
                <a:solidFill>
                  <a:srgbClr val="0000FF"/>
                </a:solidFill>
              </a:rPr>
              <a:t>110</a:t>
            </a:r>
            <a:r>
              <a:rPr lang="en-US" sz="1200" b="0">
                <a:solidFill>
                  <a:srgbClr val="0000FF"/>
                </a:solidFill>
              </a:rPr>
              <a:t>, </a:t>
            </a:r>
            <a:r>
              <a:rPr lang="en-US" sz="1200" b="0" i="1">
                <a:solidFill>
                  <a:srgbClr val="0000FF"/>
                </a:solidFill>
              </a:rPr>
              <a:t>3619</a:t>
            </a:r>
          </a:p>
        </p:txBody>
      </p:sp>
      <p:sp>
        <p:nvSpPr>
          <p:cNvPr id="34" name="TextBox 33"/>
          <p:cNvSpPr txBox="1">
            <a:spLocks noChangeArrowheads="1"/>
          </p:cNvSpPr>
          <p:nvPr/>
        </p:nvSpPr>
        <p:spPr bwMode="auto">
          <a:xfrm rot="-5400000">
            <a:off x="-748506" y="2729706"/>
            <a:ext cx="1835150" cy="338138"/>
          </a:xfrm>
          <a:prstGeom prst="rect">
            <a:avLst/>
          </a:prstGeom>
          <a:solidFill>
            <a:schemeClr val="bg1"/>
          </a:solidFill>
          <a:ln w="9525">
            <a:noFill/>
            <a:miter lim="800000"/>
            <a:headEnd/>
            <a:tailEnd/>
          </a:ln>
        </p:spPr>
        <p:txBody>
          <a:bodyPr wrap="none">
            <a:spAutoFit/>
          </a:bodyPr>
          <a:lstStyle/>
          <a:p>
            <a:r>
              <a:rPr lang="en-US"/>
              <a:t>Absorbance/10</a:t>
            </a:r>
            <a:r>
              <a:rPr lang="en-US" baseline="30000"/>
              <a:t>-3</a:t>
            </a:r>
          </a:p>
        </p:txBody>
      </p:sp>
      <p:sp>
        <p:nvSpPr>
          <p:cNvPr id="35" name="TextBox 34"/>
          <p:cNvSpPr txBox="1">
            <a:spLocks noChangeArrowheads="1"/>
          </p:cNvSpPr>
          <p:nvPr/>
        </p:nvSpPr>
        <p:spPr bwMode="auto">
          <a:xfrm>
            <a:off x="1143000" y="6553200"/>
            <a:ext cx="1106488" cy="338138"/>
          </a:xfrm>
          <a:prstGeom prst="rect">
            <a:avLst/>
          </a:prstGeom>
          <a:solidFill>
            <a:schemeClr val="bg1"/>
          </a:solidFill>
          <a:ln w="9525">
            <a:noFill/>
            <a:miter lim="800000"/>
            <a:headEnd/>
            <a:tailEnd/>
          </a:ln>
        </p:spPr>
        <p:txBody>
          <a:bodyPr>
            <a:spAutoFit/>
          </a:bodyPr>
          <a:lstStyle/>
          <a:p>
            <a:r>
              <a:rPr lang="en-US">
                <a:sym typeface="Symbol" pitchFamily="18" charset="2"/>
              </a:rPr>
              <a:t></a:t>
            </a:r>
            <a:r>
              <a:rPr lang="en-US"/>
              <a:t> (ppm)</a:t>
            </a:r>
            <a:endParaRPr lang="en-US" baseline="30000"/>
          </a:p>
        </p:txBody>
      </p:sp>
      <p:pic>
        <p:nvPicPr>
          <p:cNvPr id="54295" name="Picture 19" descr="http://www.wildcataquatics.org/kywa/UserFiles/Image/uk%20black_blue%20image.jpg"/>
          <p:cNvPicPr>
            <a:picLocks noChangeAspect="1" noChangeArrowheads="1"/>
          </p:cNvPicPr>
          <p:nvPr/>
        </p:nvPicPr>
        <p:blipFill>
          <a:blip r:embed="rId8"/>
          <a:srcRect/>
          <a:stretch>
            <a:fillRect/>
          </a:stretch>
        </p:blipFill>
        <p:spPr bwMode="auto">
          <a:xfrm>
            <a:off x="76200" y="76200"/>
            <a:ext cx="782638" cy="5254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blinds(horizontal)">
                                      <p:cBhvr>
                                        <p:cTn id="10" dur="500"/>
                                        <p:tgtEl>
                                          <p:spTgt spid="1843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447"/>
                                        </p:tgtEl>
                                        <p:attrNameLst>
                                          <p:attrName>style.visibility</p:attrName>
                                        </p:attrNameLst>
                                      </p:cBhvr>
                                      <p:to>
                                        <p:strVal val="visible"/>
                                      </p:to>
                                    </p:set>
                                    <p:animEffect transition="in" filter="blinds(horizontal)">
                                      <p:cBhvr>
                                        <p:cTn id="13" dur="500"/>
                                        <p:tgtEl>
                                          <p:spTgt spid="1844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448"/>
                                        </p:tgtEl>
                                        <p:attrNameLst>
                                          <p:attrName>style.visibility</p:attrName>
                                        </p:attrNameLst>
                                      </p:cBhvr>
                                      <p:to>
                                        <p:strVal val="visible"/>
                                      </p:to>
                                    </p:set>
                                    <p:animEffect transition="in" filter="blinds(horizontal)">
                                      <p:cBhvr>
                                        <p:cTn id="16" dur="500"/>
                                        <p:tgtEl>
                                          <p:spTgt spid="1844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449"/>
                                        </p:tgtEl>
                                        <p:attrNameLst>
                                          <p:attrName>style.visibility</p:attrName>
                                        </p:attrNameLst>
                                      </p:cBhvr>
                                      <p:to>
                                        <p:strVal val="visible"/>
                                      </p:to>
                                    </p:set>
                                    <p:animEffect transition="in" filter="blinds(horizontal)">
                                      <p:cBhvr>
                                        <p:cTn id="19" dur="500"/>
                                        <p:tgtEl>
                                          <p:spTgt spid="1844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linds(horizontal)">
                                      <p:cBhvr>
                                        <p:cTn id="36" dur="500"/>
                                        <p:tgtEl>
                                          <p:spTgt spid="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438"/>
                                        </p:tgtEl>
                                        <p:attrNameLst>
                                          <p:attrName>style.visibility</p:attrName>
                                        </p:attrNameLst>
                                      </p:cBhvr>
                                      <p:to>
                                        <p:strVal val="visible"/>
                                      </p:to>
                                    </p:set>
                                    <p:animEffect transition="in" filter="blinds(horizontal)">
                                      <p:cBhvr>
                                        <p:cTn id="41" dur="500"/>
                                        <p:tgtEl>
                                          <p:spTgt spid="1843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par>
                                <p:cTn id="48" presetID="3" presetClass="entr" presetSubtype="10" fill="hold" nodeType="withEffect">
                                  <p:stCondLst>
                                    <p:cond delay="0"/>
                                  </p:stCondLst>
                                  <p:childTnLst>
                                    <p:set>
                                      <p:cBhvr>
                                        <p:cTn id="49" dur="1" fill="hold">
                                          <p:stCondLst>
                                            <p:cond delay="0"/>
                                          </p:stCondLst>
                                        </p:cTn>
                                        <p:tgtEl>
                                          <p:spTgt spid="18436"/>
                                        </p:tgtEl>
                                        <p:attrNameLst>
                                          <p:attrName>style.visibility</p:attrName>
                                        </p:attrNameLst>
                                      </p:cBhvr>
                                      <p:to>
                                        <p:strVal val="visible"/>
                                      </p:to>
                                    </p:set>
                                    <p:animEffect transition="in" filter="blinds(horizontal)">
                                      <p:cBhvr>
                                        <p:cTn id="50" dur="500"/>
                                        <p:tgtEl>
                                          <p:spTgt spid="1843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linds(horizontal)">
                                      <p:cBhvr>
                                        <p:cTn id="55" dur="500"/>
                                        <p:tgtEl>
                                          <p:spTgt spid="3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linds(horizontal)">
                                      <p:cBhvr>
                                        <p:cTn id="61" dur="500"/>
                                        <p:tgtEl>
                                          <p:spTgt spid="3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blinds(horizontal)">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8" grpId="0"/>
      <p:bldP spid="18447" grpId="0"/>
      <p:bldP spid="18448" grpId="0"/>
      <p:bldP spid="18449" grpId="0"/>
      <p:bldP spid="22" grpId="0"/>
      <p:bldP spid="23" grpId="0"/>
      <p:bldP spid="24" grpId="0" animBg="1"/>
      <p:bldP spid="25" grpId="0" animBg="1"/>
      <p:bldP spid="31" grpId="0"/>
      <p:bldP spid="32" grpId="0"/>
      <p:bldP spid="33"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Picture 17"/>
          <p:cNvPicPr>
            <a:picLocks noChangeAspect="1" noChangeArrowheads="1"/>
          </p:cNvPicPr>
          <p:nvPr/>
        </p:nvPicPr>
        <p:blipFill>
          <a:blip r:embed="rId4"/>
          <a:srcRect/>
          <a:stretch>
            <a:fillRect/>
          </a:stretch>
        </p:blipFill>
        <p:spPr bwMode="auto">
          <a:xfrm>
            <a:off x="2138363" y="704850"/>
            <a:ext cx="5786437" cy="6076950"/>
          </a:xfrm>
          <a:prstGeom prst="rect">
            <a:avLst/>
          </a:prstGeom>
          <a:noFill/>
          <a:ln w="9525">
            <a:noFill/>
            <a:miter lim="800000"/>
            <a:headEnd/>
            <a:tailEnd/>
          </a:ln>
        </p:spPr>
      </p:pic>
      <p:sp>
        <p:nvSpPr>
          <p:cNvPr id="15403" name="Rectangle 21"/>
          <p:cNvSpPr>
            <a:spLocks noChangeArrowheads="1"/>
          </p:cNvSpPr>
          <p:nvPr/>
        </p:nvSpPr>
        <p:spPr bwMode="auto">
          <a:xfrm>
            <a:off x="0" y="0"/>
            <a:ext cx="9144000" cy="609600"/>
          </a:xfrm>
          <a:prstGeom prst="rect">
            <a:avLst/>
          </a:prstGeom>
          <a:solidFill>
            <a:schemeClr val="tx1"/>
          </a:solidFill>
          <a:ln w="9525">
            <a:noFill/>
            <a:miter lim="800000"/>
            <a:headEnd/>
            <a:tailEnd/>
          </a:ln>
        </p:spPr>
        <p:txBody>
          <a:bodyPr wrap="none" anchor="ctr"/>
          <a:lstStyle/>
          <a:p>
            <a:endParaRPr lang="en-US">
              <a:solidFill>
                <a:srgbClr val="FFFF00"/>
              </a:solidFill>
            </a:endParaRPr>
          </a:p>
        </p:txBody>
      </p:sp>
      <p:graphicFrame>
        <p:nvGraphicFramePr>
          <p:cNvPr id="15401" name="Object 41"/>
          <p:cNvGraphicFramePr>
            <a:graphicFrameLocks noChangeAspect="1"/>
          </p:cNvGraphicFramePr>
          <p:nvPr/>
        </p:nvGraphicFramePr>
        <p:xfrm>
          <a:off x="7223125" y="838200"/>
          <a:ext cx="1463675" cy="1582738"/>
        </p:xfrm>
        <a:graphic>
          <a:graphicData uri="http://schemas.openxmlformats.org/presentationml/2006/ole">
            <p:oleObj spid="_x0000_s15401" name="CS ChemDraw Drawing" r:id="rId5" imgW="1462127" imgH="1582323" progId="ChemDraw.Document.6.0">
              <p:embed/>
            </p:oleObj>
          </a:graphicData>
        </a:graphic>
      </p:graphicFrame>
      <p:sp>
        <p:nvSpPr>
          <p:cNvPr id="15404" name="Rectangle 14"/>
          <p:cNvSpPr>
            <a:spLocks noChangeArrowheads="1"/>
          </p:cNvSpPr>
          <p:nvPr/>
        </p:nvSpPr>
        <p:spPr bwMode="auto">
          <a:xfrm>
            <a:off x="838200" y="152400"/>
            <a:ext cx="8229600" cy="304800"/>
          </a:xfrm>
          <a:prstGeom prst="rect">
            <a:avLst/>
          </a:prstGeom>
          <a:noFill/>
          <a:ln w="9525">
            <a:noFill/>
            <a:miter lim="800000"/>
            <a:headEnd/>
            <a:tailEnd/>
          </a:ln>
        </p:spPr>
        <p:txBody>
          <a:bodyPr anchor="ctr"/>
          <a:lstStyle/>
          <a:p>
            <a:pPr algn="ctr"/>
            <a:r>
              <a:rPr lang="en-US" sz="3200" b="0">
                <a:solidFill>
                  <a:schemeClr val="bg1"/>
                </a:solidFill>
                <a:latin typeface="Arial Black" pitchFamily="34" charset="0"/>
              </a:rPr>
              <a:t>Reaction Mechanism</a:t>
            </a:r>
          </a:p>
        </p:txBody>
      </p:sp>
      <p:sp>
        <p:nvSpPr>
          <p:cNvPr id="15405" name="Text Box 19"/>
          <p:cNvSpPr txBox="1">
            <a:spLocks noChangeArrowheads="1"/>
          </p:cNvSpPr>
          <p:nvPr/>
        </p:nvSpPr>
        <p:spPr bwMode="auto">
          <a:xfrm>
            <a:off x="0" y="6276975"/>
            <a:ext cx="5151438" cy="581025"/>
          </a:xfrm>
          <a:prstGeom prst="rect">
            <a:avLst/>
          </a:prstGeom>
          <a:noFill/>
          <a:ln w="9525">
            <a:noFill/>
            <a:miter lim="800000"/>
            <a:headEnd/>
            <a:tailEnd/>
          </a:ln>
        </p:spPr>
        <p:txBody>
          <a:bodyPr wrap="none">
            <a:spAutoFit/>
          </a:bodyPr>
          <a:lstStyle/>
          <a:p>
            <a:pPr algn="ctr"/>
            <a:r>
              <a:rPr lang="en-US" b="0">
                <a:solidFill>
                  <a:srgbClr val="0000FF"/>
                </a:solidFill>
              </a:rPr>
              <a:t>Guzman </a:t>
            </a:r>
            <a:r>
              <a:rPr lang="en-US" b="0" i="1">
                <a:solidFill>
                  <a:srgbClr val="0000FF"/>
                </a:solidFill>
              </a:rPr>
              <a:t>et al.</a:t>
            </a:r>
            <a:r>
              <a:rPr lang="en-US" b="0">
                <a:solidFill>
                  <a:srgbClr val="0000FF"/>
                </a:solidFill>
              </a:rPr>
              <a:t> (2006) </a:t>
            </a:r>
            <a:r>
              <a:rPr lang="en-US" b="0" i="1">
                <a:solidFill>
                  <a:srgbClr val="0000FF"/>
                </a:solidFill>
              </a:rPr>
              <a:t>J. Phys. Chem. A</a:t>
            </a:r>
            <a:r>
              <a:rPr lang="en-US" b="0">
                <a:solidFill>
                  <a:srgbClr val="0000FF"/>
                </a:solidFill>
              </a:rPr>
              <a:t>, </a:t>
            </a:r>
            <a:r>
              <a:rPr lang="en-US">
                <a:solidFill>
                  <a:srgbClr val="0000FF"/>
                </a:solidFill>
              </a:rPr>
              <a:t>110</a:t>
            </a:r>
            <a:r>
              <a:rPr lang="en-US" b="0">
                <a:solidFill>
                  <a:srgbClr val="0000FF"/>
                </a:solidFill>
              </a:rPr>
              <a:t>, </a:t>
            </a:r>
            <a:r>
              <a:rPr lang="en-US" b="0" i="1">
                <a:solidFill>
                  <a:srgbClr val="0000FF"/>
                </a:solidFill>
              </a:rPr>
              <a:t>3619;</a:t>
            </a:r>
            <a:endParaRPr lang="en-US" b="0">
              <a:solidFill>
                <a:srgbClr val="0000FF"/>
              </a:solidFill>
            </a:endParaRPr>
          </a:p>
          <a:p>
            <a:pPr algn="ctr"/>
            <a:r>
              <a:rPr lang="en-US" b="0">
                <a:solidFill>
                  <a:srgbClr val="0000FF"/>
                </a:solidFill>
              </a:rPr>
              <a:t>	          (2007) </a:t>
            </a:r>
            <a:r>
              <a:rPr lang="en-US" b="0" i="1">
                <a:solidFill>
                  <a:srgbClr val="0000FF"/>
                </a:solidFill>
              </a:rPr>
              <a:t>J. Geophys. Res.</a:t>
            </a:r>
            <a:r>
              <a:rPr lang="en-US" b="0">
                <a:solidFill>
                  <a:srgbClr val="0000FF"/>
                </a:solidFill>
              </a:rPr>
              <a:t>, </a:t>
            </a:r>
            <a:r>
              <a:rPr lang="en-US">
                <a:solidFill>
                  <a:srgbClr val="0000FF"/>
                </a:solidFill>
              </a:rPr>
              <a:t>112</a:t>
            </a:r>
            <a:r>
              <a:rPr lang="en-US" b="0">
                <a:solidFill>
                  <a:srgbClr val="0000FF"/>
                </a:solidFill>
              </a:rPr>
              <a:t>, </a:t>
            </a:r>
            <a:r>
              <a:rPr lang="en-US" b="0" i="1">
                <a:solidFill>
                  <a:srgbClr val="0000FF"/>
                </a:solidFill>
              </a:rPr>
              <a:t>D10123</a:t>
            </a:r>
          </a:p>
        </p:txBody>
      </p:sp>
      <p:sp>
        <p:nvSpPr>
          <p:cNvPr id="15406" name="Rectangle 10"/>
          <p:cNvSpPr>
            <a:spLocks noChangeArrowheads="1"/>
          </p:cNvSpPr>
          <p:nvPr/>
        </p:nvSpPr>
        <p:spPr bwMode="auto">
          <a:xfrm>
            <a:off x="0" y="5334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
        <p:nvSpPr>
          <p:cNvPr id="15407" name="Rectangle 1"/>
          <p:cNvSpPr>
            <a:spLocks noChangeArrowheads="1"/>
          </p:cNvSpPr>
          <p:nvPr/>
        </p:nvSpPr>
        <p:spPr bwMode="auto">
          <a:xfrm>
            <a:off x="8078788" y="1588"/>
            <a:ext cx="1065212" cy="277812"/>
          </a:xfrm>
          <a:prstGeom prst="rect">
            <a:avLst/>
          </a:prstGeom>
          <a:noFill/>
          <a:ln w="9525">
            <a:noFill/>
            <a:miter lim="800000"/>
            <a:headEnd/>
            <a:tailEnd/>
          </a:ln>
        </p:spPr>
        <p:txBody>
          <a:bodyPr wrap="none">
            <a:spAutoFit/>
          </a:bodyPr>
          <a:lstStyle/>
          <a:p>
            <a:r>
              <a:rPr lang="en-US" sz="1200">
                <a:solidFill>
                  <a:srgbClr val="FFFF00"/>
                </a:solidFill>
              </a:rPr>
              <a:t>5 to 200 mM</a:t>
            </a:r>
          </a:p>
        </p:txBody>
      </p:sp>
      <p:sp>
        <p:nvSpPr>
          <p:cNvPr id="4" name="Rectangle 3"/>
          <p:cNvSpPr/>
          <p:nvPr/>
        </p:nvSpPr>
        <p:spPr>
          <a:xfrm>
            <a:off x="0" y="0"/>
            <a:ext cx="2606675" cy="461963"/>
          </a:xfrm>
          <a:prstGeom prst="rect">
            <a:avLst/>
          </a:prstGeom>
        </p:spPr>
        <p:txBody>
          <a:bodyPr>
            <a:spAutoFit/>
          </a:bodyPr>
          <a:lstStyle/>
          <a:p>
            <a:pPr>
              <a:defRPr/>
            </a:pPr>
            <a:r>
              <a:rPr lang="en-US" sz="800" b="0" dirty="0">
                <a:solidFill>
                  <a:srgbClr val="0000FF"/>
                </a:solidFill>
                <a:latin typeface="Arial" pitchFamily="34" charset="0"/>
                <a:cs typeface="Arial" pitchFamily="34" charset="0"/>
              </a:rPr>
              <a:t>B is favored in:</a:t>
            </a:r>
          </a:p>
          <a:p>
            <a:pPr>
              <a:defRPr/>
            </a:pPr>
            <a:r>
              <a:rPr lang="en-US" sz="800" b="0" dirty="0">
                <a:solidFill>
                  <a:srgbClr val="0000FF"/>
                </a:solidFill>
                <a:latin typeface="Arial" pitchFamily="34" charset="0"/>
                <a:cs typeface="Arial" pitchFamily="34" charset="0"/>
              </a:rPr>
              <a:t>1) higher [PA]</a:t>
            </a:r>
            <a:r>
              <a:rPr lang="en-US" sz="800" b="0" baseline="-25000" dirty="0">
                <a:solidFill>
                  <a:srgbClr val="0000FF"/>
                </a:solidFill>
                <a:latin typeface="Arial" pitchFamily="34" charset="0"/>
                <a:cs typeface="Arial" pitchFamily="34" charset="0"/>
              </a:rPr>
              <a:t>o</a:t>
            </a:r>
            <a:r>
              <a:rPr lang="en-US" sz="800" b="0" dirty="0">
                <a:solidFill>
                  <a:srgbClr val="0000FF"/>
                </a:solidFill>
                <a:latin typeface="Arial" pitchFamily="34" charset="0"/>
                <a:cs typeface="Arial" pitchFamily="34" charset="0"/>
              </a:rPr>
              <a:t> (fluid solutions), or</a:t>
            </a:r>
          </a:p>
          <a:p>
            <a:pPr marL="169863" indent="-169863">
              <a:defRPr/>
            </a:pPr>
            <a:r>
              <a:rPr lang="en-US" sz="800" b="0" dirty="0">
                <a:solidFill>
                  <a:srgbClr val="0000FF"/>
                </a:solidFill>
                <a:latin typeface="Arial" pitchFamily="34" charset="0"/>
                <a:cs typeface="Arial" pitchFamily="34" charset="0"/>
              </a:rPr>
              <a:t>2) the concentrated </a:t>
            </a:r>
            <a:r>
              <a:rPr lang="en-US" sz="800" b="0" dirty="0" err="1">
                <a:solidFill>
                  <a:srgbClr val="0000FF"/>
                </a:solidFill>
                <a:latin typeface="Arial" pitchFamily="34" charset="0"/>
                <a:cs typeface="Arial" pitchFamily="34" charset="0"/>
              </a:rPr>
              <a:t>nanoscopic</a:t>
            </a:r>
            <a:r>
              <a:rPr lang="en-US" sz="800" b="0" dirty="0">
                <a:solidFill>
                  <a:srgbClr val="0000FF"/>
                </a:solidFill>
                <a:latin typeface="Arial" pitchFamily="34" charset="0"/>
                <a:cs typeface="Arial" pitchFamily="34" charset="0"/>
              </a:rPr>
              <a:t> environments in ice</a:t>
            </a:r>
            <a:endParaRPr lang="en-US" sz="10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4" name="Rectangle 29"/>
          <p:cNvSpPr>
            <a:spLocks noChangeArrowheads="1"/>
          </p:cNvSpPr>
          <p:nvPr/>
        </p:nvSpPr>
        <p:spPr bwMode="auto">
          <a:xfrm>
            <a:off x="0" y="0"/>
            <a:ext cx="9144000" cy="1066800"/>
          </a:xfrm>
          <a:prstGeom prst="rect">
            <a:avLst/>
          </a:prstGeom>
          <a:solidFill>
            <a:schemeClr val="tx1"/>
          </a:solidFill>
          <a:ln w="9525">
            <a:noFill/>
            <a:miter lim="800000"/>
            <a:headEnd/>
            <a:tailEnd/>
          </a:ln>
        </p:spPr>
        <p:txBody>
          <a:bodyPr wrap="none" anchor="ctr"/>
          <a:lstStyle/>
          <a:p>
            <a:endParaRPr lang="en-US"/>
          </a:p>
        </p:txBody>
      </p:sp>
      <p:graphicFrame>
        <p:nvGraphicFramePr>
          <p:cNvPr id="19629" name="Object 173"/>
          <p:cNvGraphicFramePr>
            <a:graphicFrameLocks noChangeAspect="1"/>
          </p:cNvGraphicFramePr>
          <p:nvPr/>
        </p:nvGraphicFramePr>
        <p:xfrm>
          <a:off x="76200" y="3484563"/>
          <a:ext cx="4251325" cy="3297237"/>
        </p:xfrm>
        <a:graphic>
          <a:graphicData uri="http://schemas.openxmlformats.org/presentationml/2006/ole">
            <p:oleObj spid="_x0000_s19629" name="SPW 8.0 Graph" r:id="rId4" imgW="6064301" imgH="4704588" progId="SigmaPlotGraphicObject.9">
              <p:embed/>
            </p:oleObj>
          </a:graphicData>
        </a:graphic>
      </p:graphicFrame>
      <p:sp>
        <p:nvSpPr>
          <p:cNvPr id="19635" name="Rectangle 2"/>
          <p:cNvSpPr>
            <a:spLocks noGrp="1" noChangeArrowheads="1"/>
          </p:cNvSpPr>
          <p:nvPr>
            <p:ph type="title"/>
          </p:nvPr>
        </p:nvSpPr>
        <p:spPr>
          <a:xfrm>
            <a:off x="457200" y="106363"/>
            <a:ext cx="8229600" cy="960437"/>
          </a:xfrm>
        </p:spPr>
        <p:txBody>
          <a:bodyPr/>
          <a:lstStyle/>
          <a:p>
            <a:r>
              <a:rPr lang="en-US" altLang="ko-KR" sz="2800" smtClean="0">
                <a:solidFill>
                  <a:schemeClr val="bg1"/>
                </a:solidFill>
                <a:latin typeface="Arial Black" pitchFamily="34" charset="0"/>
                <a:ea typeface="굴림"/>
                <a:cs typeface="굴림"/>
              </a:rPr>
              <a:t>Quantum Yields for the Overall CO</a:t>
            </a:r>
            <a:r>
              <a:rPr lang="en-US" altLang="ko-KR" sz="2800" baseline="-25000" smtClean="0">
                <a:solidFill>
                  <a:schemeClr val="bg1"/>
                </a:solidFill>
                <a:latin typeface="Arial Black" pitchFamily="34" charset="0"/>
                <a:ea typeface="굴림"/>
                <a:cs typeface="굴림"/>
              </a:rPr>
              <a:t>2</a:t>
            </a:r>
            <a:r>
              <a:rPr lang="en-US" altLang="ko-KR" sz="2800" smtClean="0">
                <a:solidFill>
                  <a:schemeClr val="bg1"/>
                </a:solidFill>
                <a:latin typeface="Arial Black" pitchFamily="34" charset="0"/>
                <a:ea typeface="굴림"/>
                <a:cs typeface="굴림"/>
              </a:rPr>
              <a:t> Production in Fluid and Frozen Solutions</a:t>
            </a:r>
          </a:p>
        </p:txBody>
      </p:sp>
      <p:sp>
        <p:nvSpPr>
          <p:cNvPr id="19636" name="Rectangle 4"/>
          <p:cNvSpPr>
            <a:spLocks noGrp="1" noChangeArrowheads="1"/>
          </p:cNvSpPr>
          <p:nvPr>
            <p:ph type="body" sz="half" idx="1"/>
          </p:nvPr>
        </p:nvSpPr>
        <p:spPr>
          <a:xfrm>
            <a:off x="457200" y="1066800"/>
            <a:ext cx="8382000" cy="990600"/>
          </a:xfrm>
        </p:spPr>
        <p:txBody>
          <a:bodyPr/>
          <a:lstStyle/>
          <a:p>
            <a:pPr>
              <a:spcBef>
                <a:spcPct val="0"/>
              </a:spcBef>
              <a:buFontTx/>
              <a:buNone/>
            </a:pPr>
            <a:r>
              <a:rPr lang="en-US" altLang="ko-KR" sz="2400" smtClean="0">
                <a:ea typeface="굴림"/>
                <a:cs typeface="굴림"/>
                <a:sym typeface="Symbol" pitchFamily="18" charset="2"/>
              </a:rPr>
              <a:t>Solution </a:t>
            </a:r>
            <a:r>
              <a:rPr lang="en-US" altLang="ko-KR" sz="2400" smtClean="0">
                <a:ea typeface="굴림"/>
                <a:cs typeface="굴림"/>
              </a:rPr>
              <a:t>@ 293 K:</a:t>
            </a:r>
          </a:p>
        </p:txBody>
      </p:sp>
      <p:graphicFrame>
        <p:nvGraphicFramePr>
          <p:cNvPr id="19630" name="Object 174"/>
          <p:cNvGraphicFramePr>
            <a:graphicFrameLocks noGrp="1" noChangeAspect="1"/>
          </p:cNvGraphicFramePr>
          <p:nvPr>
            <p:ph sz="quarter" idx="2"/>
          </p:nvPr>
        </p:nvGraphicFramePr>
        <p:xfrm>
          <a:off x="1600200" y="1528763"/>
          <a:ext cx="6389688" cy="758825"/>
        </p:xfrm>
        <a:graphic>
          <a:graphicData uri="http://schemas.openxmlformats.org/presentationml/2006/ole">
            <p:oleObj spid="_x0000_s19630" name="Equation" r:id="rId5" imgW="5562600" imgH="660400" progId="Equation.DSMT4">
              <p:embed/>
            </p:oleObj>
          </a:graphicData>
        </a:graphic>
      </p:graphicFrame>
      <p:graphicFrame>
        <p:nvGraphicFramePr>
          <p:cNvPr id="19631" name="Object 175"/>
          <p:cNvGraphicFramePr>
            <a:graphicFrameLocks noGrp="1" noChangeAspect="1"/>
          </p:cNvGraphicFramePr>
          <p:nvPr>
            <p:ph sz="quarter" idx="3"/>
          </p:nvPr>
        </p:nvGraphicFramePr>
        <p:xfrm>
          <a:off x="1600200" y="2590800"/>
          <a:ext cx="6416675" cy="758825"/>
        </p:xfrm>
        <a:graphic>
          <a:graphicData uri="http://schemas.openxmlformats.org/presentationml/2006/ole">
            <p:oleObj spid="_x0000_s19631" name="Equation" r:id="rId6" imgW="5588000" imgH="660400" progId="Equation.DSMT4">
              <p:embed/>
            </p:oleObj>
          </a:graphicData>
        </a:graphic>
      </p:graphicFrame>
      <p:sp>
        <p:nvSpPr>
          <p:cNvPr id="19637" name="Rectangle 12"/>
          <p:cNvSpPr>
            <a:spLocks noChangeArrowheads="1"/>
          </p:cNvSpPr>
          <p:nvPr/>
        </p:nvSpPr>
        <p:spPr bwMode="auto">
          <a:xfrm>
            <a:off x="4267200" y="4860925"/>
            <a:ext cx="4608513" cy="396875"/>
          </a:xfrm>
          <a:prstGeom prst="rect">
            <a:avLst/>
          </a:prstGeom>
          <a:noFill/>
          <a:ln w="9525">
            <a:noFill/>
            <a:miter lim="800000"/>
            <a:headEnd/>
            <a:tailEnd/>
          </a:ln>
        </p:spPr>
        <p:txBody>
          <a:bodyPr wrap="none">
            <a:spAutoFit/>
          </a:bodyPr>
          <a:lstStyle/>
          <a:p>
            <a:r>
              <a:rPr lang="en-US" altLang="ko-KR" sz="2000" b="0">
                <a:ea typeface="굴림"/>
                <a:cs typeface="굴림"/>
                <a:sym typeface="Symbol" pitchFamily="18" charset="2"/>
              </a:rPr>
              <a:t>Log </a:t>
            </a:r>
            <a:r>
              <a:rPr lang="en-US" altLang="ko-KR" sz="2000" b="0">
                <a:ea typeface="굴림"/>
                <a:cs typeface="굴림"/>
              </a:rPr>
              <a:t>(CO</a:t>
            </a:r>
            <a:r>
              <a:rPr lang="en-US" altLang="ko-KR" sz="2000" b="0" baseline="-25000">
                <a:ea typeface="굴림"/>
                <a:cs typeface="굴림"/>
              </a:rPr>
              <a:t>2</a:t>
            </a:r>
            <a:r>
              <a:rPr lang="en-US" altLang="ko-KR" sz="2000" b="0">
                <a:ea typeface="굴림"/>
                <a:cs typeface="굴림"/>
              </a:rPr>
              <a:t>) = 0.81 - 338/T @ T &lt; 270 K</a:t>
            </a:r>
          </a:p>
        </p:txBody>
      </p:sp>
      <p:sp>
        <p:nvSpPr>
          <p:cNvPr id="19638" name="Rectangle 16"/>
          <p:cNvSpPr>
            <a:spLocks noChangeArrowheads="1"/>
          </p:cNvSpPr>
          <p:nvPr/>
        </p:nvSpPr>
        <p:spPr bwMode="auto">
          <a:xfrm>
            <a:off x="457200" y="3352800"/>
            <a:ext cx="2360613" cy="457200"/>
          </a:xfrm>
          <a:prstGeom prst="rect">
            <a:avLst/>
          </a:prstGeom>
          <a:noFill/>
          <a:ln w="9525">
            <a:noFill/>
            <a:miter lim="800000"/>
            <a:headEnd/>
            <a:tailEnd/>
          </a:ln>
        </p:spPr>
        <p:txBody>
          <a:bodyPr wrap="none">
            <a:spAutoFit/>
          </a:bodyPr>
          <a:lstStyle/>
          <a:p>
            <a:r>
              <a:rPr lang="en-US" altLang="ko-KR" sz="2400" b="0">
                <a:ea typeface="굴림"/>
                <a:cs typeface="굴림"/>
                <a:sym typeface="Symbol" pitchFamily="18" charset="2"/>
              </a:rPr>
              <a:t>Frozen </a:t>
            </a:r>
            <a:r>
              <a:rPr lang="en-US" altLang="ko-KR" sz="2400" b="0">
                <a:ea typeface="굴림"/>
                <a:cs typeface="굴림"/>
              </a:rPr>
              <a:t>&lt; 270 K:</a:t>
            </a:r>
          </a:p>
        </p:txBody>
      </p:sp>
      <p:graphicFrame>
        <p:nvGraphicFramePr>
          <p:cNvPr id="19632" name="Object 176"/>
          <p:cNvGraphicFramePr>
            <a:graphicFrameLocks noChangeAspect="1"/>
          </p:cNvGraphicFramePr>
          <p:nvPr/>
        </p:nvGraphicFramePr>
        <p:xfrm>
          <a:off x="5505450" y="4037013"/>
          <a:ext cx="2266950" cy="382587"/>
        </p:xfrm>
        <a:graphic>
          <a:graphicData uri="http://schemas.openxmlformats.org/presentationml/2006/ole">
            <p:oleObj spid="_x0000_s19632" name="Equation" r:id="rId7" imgW="1968500" imgH="330200" progId="Equation.DSMT4">
              <p:embed/>
            </p:oleObj>
          </a:graphicData>
        </a:graphic>
      </p:graphicFrame>
      <p:graphicFrame>
        <p:nvGraphicFramePr>
          <p:cNvPr id="19633" name="Object 177"/>
          <p:cNvGraphicFramePr>
            <a:graphicFrameLocks noChangeAspect="1"/>
          </p:cNvGraphicFramePr>
          <p:nvPr/>
        </p:nvGraphicFramePr>
        <p:xfrm>
          <a:off x="4640263" y="5613400"/>
          <a:ext cx="4122737" cy="787400"/>
        </p:xfrm>
        <a:graphic>
          <a:graphicData uri="http://schemas.openxmlformats.org/presentationml/2006/ole">
            <p:oleObj spid="_x0000_s19633" name="Equation" r:id="rId8" imgW="3594100" imgH="685800" progId="Equation.DSMT4">
              <p:embed/>
            </p:oleObj>
          </a:graphicData>
        </a:graphic>
      </p:graphicFrame>
      <p:sp>
        <p:nvSpPr>
          <p:cNvPr id="19639" name="Rectangle 10"/>
          <p:cNvSpPr>
            <a:spLocks noChangeArrowheads="1"/>
          </p:cNvSpPr>
          <p:nvPr/>
        </p:nvSpPr>
        <p:spPr bwMode="auto">
          <a:xfrm>
            <a:off x="0" y="9906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
        <p:nvSpPr>
          <p:cNvPr id="19640" name="Text Box 20"/>
          <p:cNvSpPr txBox="1">
            <a:spLocks noChangeArrowheads="1"/>
          </p:cNvSpPr>
          <p:nvPr/>
        </p:nvSpPr>
        <p:spPr bwMode="auto">
          <a:xfrm>
            <a:off x="4267200" y="6537325"/>
            <a:ext cx="4876800" cy="320675"/>
          </a:xfrm>
          <a:prstGeom prst="rect">
            <a:avLst/>
          </a:prstGeom>
          <a:noFill/>
          <a:ln w="9525">
            <a:noFill/>
            <a:miter lim="800000"/>
            <a:headEnd/>
            <a:tailEnd/>
          </a:ln>
        </p:spPr>
        <p:txBody>
          <a:bodyPr>
            <a:spAutoFit/>
          </a:bodyPr>
          <a:lstStyle/>
          <a:p>
            <a:pPr algn="ctr"/>
            <a:r>
              <a:rPr lang="en-US" sz="1500" b="0">
                <a:solidFill>
                  <a:srgbClr val="0000FF"/>
                </a:solidFill>
              </a:rPr>
              <a:t>Guzman </a:t>
            </a:r>
            <a:r>
              <a:rPr lang="en-US" sz="1500" b="0" i="1">
                <a:solidFill>
                  <a:srgbClr val="0000FF"/>
                </a:solidFill>
              </a:rPr>
              <a:t>et al.</a:t>
            </a:r>
            <a:r>
              <a:rPr lang="en-US" sz="1500" b="0">
                <a:solidFill>
                  <a:srgbClr val="0000FF"/>
                </a:solidFill>
              </a:rPr>
              <a:t> (2007), </a:t>
            </a:r>
            <a:r>
              <a:rPr lang="en-US" sz="1500" b="0" i="1">
                <a:solidFill>
                  <a:srgbClr val="0000FF"/>
                </a:solidFill>
              </a:rPr>
              <a:t>J. Geophys. Res.,</a:t>
            </a:r>
            <a:r>
              <a:rPr lang="en-US" sz="1500" b="0">
                <a:solidFill>
                  <a:srgbClr val="0000FF"/>
                </a:solidFill>
              </a:rPr>
              <a:t> </a:t>
            </a:r>
            <a:r>
              <a:rPr lang="en-US" sz="1500" i="1">
                <a:solidFill>
                  <a:srgbClr val="0000FF"/>
                </a:solidFill>
              </a:rPr>
              <a:t>112</a:t>
            </a:r>
            <a:r>
              <a:rPr lang="en-US" sz="1500" b="0" i="1">
                <a:solidFill>
                  <a:srgbClr val="0000FF"/>
                </a:solidFill>
              </a:rPr>
              <a:t>, D10123</a:t>
            </a:r>
            <a:r>
              <a:rPr lang="en-US" sz="1500" b="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1"/>
          <p:cNvSpPr>
            <a:spLocks noChangeArrowheads="1"/>
          </p:cNvSpPr>
          <p:nvPr/>
        </p:nvSpPr>
        <p:spPr bwMode="auto">
          <a:xfrm>
            <a:off x="0" y="0"/>
            <a:ext cx="9144000" cy="990600"/>
          </a:xfrm>
          <a:prstGeom prst="rect">
            <a:avLst/>
          </a:prstGeom>
          <a:solidFill>
            <a:schemeClr val="tx1"/>
          </a:solidFill>
          <a:ln w="9525">
            <a:noFill/>
            <a:miter lim="800000"/>
            <a:headEnd/>
            <a:tailEnd/>
          </a:ln>
        </p:spPr>
        <p:txBody>
          <a:bodyPr wrap="none" anchor="ctr"/>
          <a:lstStyle/>
          <a:p>
            <a:endParaRPr lang="en-US"/>
          </a:p>
        </p:txBody>
      </p:sp>
      <p:pic>
        <p:nvPicPr>
          <p:cNvPr id="62466" name="Picture 18"/>
          <p:cNvPicPr>
            <a:picLocks noGrp="1" noChangeAspect="1" noChangeArrowheads="1"/>
          </p:cNvPicPr>
          <p:nvPr>
            <p:ph sz="half" idx="1"/>
          </p:nvPr>
        </p:nvPicPr>
        <p:blipFill>
          <a:blip r:embed="rId3"/>
          <a:srcRect t="7494"/>
          <a:stretch>
            <a:fillRect/>
          </a:stretch>
        </p:blipFill>
        <p:spPr>
          <a:xfrm>
            <a:off x="1676400" y="1905000"/>
            <a:ext cx="5486400" cy="3502025"/>
          </a:xfrm>
        </p:spPr>
      </p:pic>
      <p:sp>
        <p:nvSpPr>
          <p:cNvPr id="62467" name="Text Box 4"/>
          <p:cNvSpPr txBox="1">
            <a:spLocks noChangeArrowheads="1"/>
          </p:cNvSpPr>
          <p:nvPr/>
        </p:nvSpPr>
        <p:spPr bwMode="auto">
          <a:xfrm>
            <a:off x="3733800" y="2057400"/>
            <a:ext cx="2574925" cy="366713"/>
          </a:xfrm>
          <a:prstGeom prst="rect">
            <a:avLst/>
          </a:prstGeom>
          <a:noFill/>
          <a:ln w="9525">
            <a:noFill/>
            <a:miter lim="800000"/>
            <a:headEnd/>
            <a:tailEnd/>
          </a:ln>
        </p:spPr>
        <p:txBody>
          <a:bodyPr wrap="none">
            <a:spAutoFit/>
          </a:bodyPr>
          <a:lstStyle/>
          <a:p>
            <a:pPr algn="ctr" eaLnBrk="0" hangingPunct="0"/>
            <a:r>
              <a:rPr lang="en-US" sz="1800" b="0">
                <a:latin typeface="Verdana" pitchFamily="34" charset="0"/>
              </a:rPr>
              <a:t>S(CO</a:t>
            </a:r>
            <a:r>
              <a:rPr lang="en-US" sz="1800" b="0" baseline="-25000">
                <a:latin typeface="Verdana" pitchFamily="34" charset="0"/>
              </a:rPr>
              <a:t>2</a:t>
            </a:r>
            <a:r>
              <a:rPr lang="en-US" sz="1800" b="0">
                <a:latin typeface="Verdana" pitchFamily="34" charset="0"/>
              </a:rPr>
              <a:t>)/S(CO) ~ 200</a:t>
            </a:r>
            <a:endParaRPr lang="en-US" sz="1800" b="0">
              <a:latin typeface="Verdana" pitchFamily="34" charset="0"/>
              <a:sym typeface="Symbol" pitchFamily="18" charset="2"/>
            </a:endParaRPr>
          </a:p>
        </p:txBody>
      </p:sp>
      <p:sp>
        <p:nvSpPr>
          <p:cNvPr id="62468" name="Rectangle 6"/>
          <p:cNvSpPr>
            <a:spLocks noChangeArrowheads="1"/>
          </p:cNvSpPr>
          <p:nvPr/>
        </p:nvSpPr>
        <p:spPr bwMode="auto">
          <a:xfrm>
            <a:off x="152400" y="1066800"/>
            <a:ext cx="8534400" cy="762000"/>
          </a:xfrm>
          <a:prstGeom prst="rect">
            <a:avLst/>
          </a:prstGeom>
          <a:noFill/>
          <a:ln w="9525">
            <a:noFill/>
            <a:miter lim="800000"/>
            <a:headEnd/>
            <a:tailEnd/>
          </a:ln>
        </p:spPr>
        <p:txBody>
          <a:bodyPr anchor="b"/>
          <a:lstStyle/>
          <a:p>
            <a:pPr algn="ctr"/>
            <a:r>
              <a:rPr lang="en-US" sz="2000" b="0"/>
              <a:t>(</a:t>
            </a:r>
            <a:r>
              <a:rPr lang="en-US" sz="2000" b="0">
                <a:solidFill>
                  <a:srgbClr val="0000FF"/>
                </a:solidFill>
                <a:sym typeface="Euclid Math Two" pitchFamily="18" charset="2"/>
              </a:rPr>
              <a:t>▼</a:t>
            </a:r>
            <a:r>
              <a:rPr lang="en-US" sz="2000" b="0"/>
              <a:t>) </a:t>
            </a:r>
            <a:r>
              <a:rPr lang="en-US" sz="2000" b="0">
                <a:solidFill>
                  <a:srgbClr val="0000FF"/>
                </a:solidFill>
                <a:sym typeface="Symbol" pitchFamily="18" charset="2"/>
              </a:rPr>
              <a:t></a:t>
            </a:r>
            <a:r>
              <a:rPr lang="en-US" sz="2000" b="0">
                <a:solidFill>
                  <a:srgbClr val="0000FF"/>
                </a:solidFill>
              </a:rPr>
              <a:t>CO</a:t>
            </a:r>
            <a:r>
              <a:rPr lang="en-US" sz="2000" b="0" baseline="-25000">
                <a:solidFill>
                  <a:srgbClr val="0000FF"/>
                </a:solidFill>
              </a:rPr>
              <a:t>2</a:t>
            </a:r>
            <a:r>
              <a:rPr lang="en-US" sz="2000" b="0"/>
              <a:t> and (</a:t>
            </a:r>
            <a:r>
              <a:rPr lang="el-GR" sz="2000" b="0">
                <a:sym typeface="Euclid Math Two" pitchFamily="18" charset="2"/>
              </a:rPr>
              <a:t>Δ</a:t>
            </a:r>
            <a:r>
              <a:rPr lang="en-US" sz="2000" b="0"/>
              <a:t>) </a:t>
            </a:r>
            <a:r>
              <a:rPr lang="en-US" sz="2000" b="0">
                <a:sym typeface="Symbol" pitchFamily="18" charset="2"/>
              </a:rPr>
              <a:t></a:t>
            </a:r>
            <a:r>
              <a:rPr lang="en-US" sz="2000" b="0"/>
              <a:t>CO mixing ratios between Greenland (GRIP and Eurocore) and Antarctic (Vostok) ice core records versus mean gas age</a:t>
            </a:r>
          </a:p>
        </p:txBody>
      </p:sp>
      <p:sp>
        <p:nvSpPr>
          <p:cNvPr id="62469" name="Rectangle 7"/>
          <p:cNvSpPr>
            <a:spLocks noChangeArrowheads="1"/>
          </p:cNvSpPr>
          <p:nvPr/>
        </p:nvSpPr>
        <p:spPr bwMode="auto">
          <a:xfrm>
            <a:off x="1828800" y="5638800"/>
            <a:ext cx="5029200" cy="660400"/>
          </a:xfrm>
          <a:prstGeom prst="rect">
            <a:avLst/>
          </a:prstGeom>
          <a:noFill/>
          <a:ln w="19050">
            <a:solidFill>
              <a:srgbClr val="FF0000"/>
            </a:solidFill>
            <a:miter lim="800000"/>
            <a:headEnd/>
            <a:tailEnd/>
          </a:ln>
        </p:spPr>
        <p:txBody>
          <a:bodyPr lIns="0" rIns="0">
            <a:spAutoFit/>
          </a:bodyPr>
          <a:lstStyle/>
          <a:p>
            <a:pPr algn="ctr" eaLnBrk="0" hangingPunct="0"/>
            <a:r>
              <a:rPr lang="en-US" sz="1800" b="0">
                <a:latin typeface="Verdana" pitchFamily="34" charset="0"/>
                <a:sym typeface="Symbol" pitchFamily="18" charset="2"/>
              </a:rPr>
              <a:t>Photolysis of dissolved organic matter in surface ocean waters: (CO</a:t>
            </a:r>
            <a:r>
              <a:rPr lang="en-US" sz="1800" b="0" baseline="-25000">
                <a:latin typeface="Verdana" pitchFamily="34" charset="0"/>
                <a:sym typeface="Symbol" pitchFamily="18" charset="2"/>
              </a:rPr>
              <a:t>2</a:t>
            </a:r>
            <a:r>
              <a:rPr lang="en-US" sz="1800" b="0">
                <a:latin typeface="Verdana" pitchFamily="34" charset="0"/>
                <a:sym typeface="Symbol" pitchFamily="18" charset="2"/>
              </a:rPr>
              <a:t>)/(CO) ~ 50</a:t>
            </a:r>
          </a:p>
        </p:txBody>
      </p:sp>
      <p:sp>
        <p:nvSpPr>
          <p:cNvPr id="62470" name="Rectangle 8"/>
          <p:cNvSpPr>
            <a:spLocks noChangeArrowheads="1"/>
          </p:cNvSpPr>
          <p:nvPr/>
        </p:nvSpPr>
        <p:spPr bwMode="auto">
          <a:xfrm>
            <a:off x="152400" y="155575"/>
            <a:ext cx="8839200" cy="835025"/>
          </a:xfrm>
          <a:prstGeom prst="rect">
            <a:avLst/>
          </a:prstGeom>
          <a:noFill/>
          <a:ln w="9525">
            <a:noFill/>
            <a:miter lim="800000"/>
            <a:headEnd/>
            <a:tailEnd/>
          </a:ln>
        </p:spPr>
        <p:txBody>
          <a:bodyPr anchor="b"/>
          <a:lstStyle/>
          <a:p>
            <a:pPr algn="ctr"/>
            <a:r>
              <a:rPr lang="en-US" sz="2600" i="1">
                <a:solidFill>
                  <a:schemeClr val="bg1"/>
                </a:solidFill>
              </a:rPr>
              <a:t>A Natural Experiment for the Photo-production</a:t>
            </a:r>
          </a:p>
          <a:p>
            <a:pPr algn="ctr"/>
            <a:r>
              <a:rPr lang="en-US" sz="2600" i="1">
                <a:solidFill>
                  <a:schemeClr val="bg1"/>
                </a:solidFill>
              </a:rPr>
              <a:t>of CO and CO</a:t>
            </a:r>
            <a:r>
              <a:rPr lang="en-US" sz="2600" i="1" baseline="-25000">
                <a:solidFill>
                  <a:schemeClr val="bg1"/>
                </a:solidFill>
              </a:rPr>
              <a:t>2</a:t>
            </a:r>
            <a:r>
              <a:rPr lang="en-US" sz="2600" i="1">
                <a:solidFill>
                  <a:schemeClr val="bg1"/>
                </a:solidFill>
              </a:rPr>
              <a:t> in Ice</a:t>
            </a:r>
          </a:p>
        </p:txBody>
      </p:sp>
      <p:sp>
        <p:nvSpPr>
          <p:cNvPr id="372752" name="Rectangle 16"/>
          <p:cNvSpPr>
            <a:spLocks noChangeArrowheads="1"/>
          </p:cNvSpPr>
          <p:nvPr/>
        </p:nvSpPr>
        <p:spPr bwMode="auto">
          <a:xfrm>
            <a:off x="0" y="990600"/>
            <a:ext cx="9144000" cy="76200"/>
          </a:xfrm>
          <a:prstGeom prst="rect">
            <a:avLst/>
          </a:prstGeom>
          <a:solidFill>
            <a:schemeClr val="accent6"/>
          </a:solidFill>
          <a:ln w="9525">
            <a:solidFill>
              <a:schemeClr val="tx1"/>
            </a:solidFill>
            <a:miter lim="800000"/>
            <a:headEnd/>
            <a:tailEnd/>
          </a:ln>
          <a:effectLst/>
        </p:spPr>
        <p:txBody>
          <a:bodyPr wrap="none" anchor="ctr"/>
          <a:lstStyle/>
          <a:p>
            <a:pPr algn="ctr">
              <a:defRPr/>
            </a:pPr>
            <a:endParaRPr lang="en-US" sz="1800" b="0">
              <a:solidFill>
                <a:srgbClr val="A50021"/>
              </a:solidFill>
              <a:latin typeface="Arial" pitchFamily="34" charset="0"/>
              <a:cs typeface="Arial" pitchFamily="34" charset="0"/>
            </a:endParaRPr>
          </a:p>
        </p:txBody>
      </p:sp>
      <p:sp>
        <p:nvSpPr>
          <p:cNvPr id="62472" name="Text Box 20"/>
          <p:cNvSpPr txBox="1">
            <a:spLocks noChangeArrowheads="1"/>
          </p:cNvSpPr>
          <p:nvPr/>
        </p:nvSpPr>
        <p:spPr bwMode="auto">
          <a:xfrm>
            <a:off x="228600" y="6537325"/>
            <a:ext cx="4876800" cy="320675"/>
          </a:xfrm>
          <a:prstGeom prst="rect">
            <a:avLst/>
          </a:prstGeom>
          <a:noFill/>
          <a:ln w="9525">
            <a:noFill/>
            <a:miter lim="800000"/>
            <a:headEnd/>
            <a:tailEnd/>
          </a:ln>
        </p:spPr>
        <p:txBody>
          <a:bodyPr>
            <a:spAutoFit/>
          </a:bodyPr>
          <a:lstStyle/>
          <a:p>
            <a:pPr algn="ctr"/>
            <a:r>
              <a:rPr lang="en-US" sz="1500" b="0">
                <a:solidFill>
                  <a:srgbClr val="0000FF"/>
                </a:solidFill>
              </a:rPr>
              <a:t>Guzman </a:t>
            </a:r>
            <a:r>
              <a:rPr lang="en-US" sz="1500" b="0" i="1">
                <a:solidFill>
                  <a:srgbClr val="0000FF"/>
                </a:solidFill>
              </a:rPr>
              <a:t>et al.</a:t>
            </a:r>
            <a:r>
              <a:rPr lang="en-US" sz="1500" b="0">
                <a:solidFill>
                  <a:srgbClr val="0000FF"/>
                </a:solidFill>
              </a:rPr>
              <a:t> (2007), </a:t>
            </a:r>
            <a:r>
              <a:rPr lang="en-US" sz="1500" b="0" i="1">
                <a:solidFill>
                  <a:srgbClr val="0000FF"/>
                </a:solidFill>
              </a:rPr>
              <a:t>J. Geophys. Res.,</a:t>
            </a:r>
            <a:r>
              <a:rPr lang="en-US" sz="1500" b="0">
                <a:solidFill>
                  <a:srgbClr val="0000FF"/>
                </a:solidFill>
              </a:rPr>
              <a:t> </a:t>
            </a:r>
            <a:r>
              <a:rPr lang="en-US" sz="1500" i="1">
                <a:solidFill>
                  <a:srgbClr val="0000FF"/>
                </a:solidFill>
              </a:rPr>
              <a:t>112</a:t>
            </a:r>
            <a:r>
              <a:rPr lang="en-US" sz="1500" b="0" i="1">
                <a:solidFill>
                  <a:srgbClr val="0000FF"/>
                </a:solidFill>
              </a:rPr>
              <a:t>, D10123</a:t>
            </a:r>
            <a:r>
              <a:rPr lang="en-US" sz="1500" b="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4" name="Rectangle 5"/>
          <p:cNvSpPr>
            <a:spLocks noChangeArrowheads="1"/>
          </p:cNvSpPr>
          <p:nvPr/>
        </p:nvSpPr>
        <p:spPr bwMode="auto">
          <a:xfrm>
            <a:off x="0" y="0"/>
            <a:ext cx="9144000" cy="914400"/>
          </a:xfrm>
          <a:prstGeom prst="rect">
            <a:avLst/>
          </a:prstGeom>
          <a:solidFill>
            <a:schemeClr val="tx1"/>
          </a:solidFill>
          <a:ln w="9525">
            <a:noFill/>
            <a:miter lim="800000"/>
            <a:headEnd/>
            <a:tailEnd/>
          </a:ln>
        </p:spPr>
        <p:txBody>
          <a:bodyPr wrap="none" anchor="ctr"/>
          <a:lstStyle/>
          <a:p>
            <a:pPr algn="ctr"/>
            <a:endParaRPr lang="en-US" sz="2800"/>
          </a:p>
        </p:txBody>
      </p:sp>
      <p:sp>
        <p:nvSpPr>
          <p:cNvPr id="16445" name="Rectangle 7"/>
          <p:cNvSpPr>
            <a:spLocks noChangeArrowheads="1"/>
          </p:cNvSpPr>
          <p:nvPr/>
        </p:nvSpPr>
        <p:spPr bwMode="auto">
          <a:xfrm>
            <a:off x="609600" y="0"/>
            <a:ext cx="8534400" cy="1066800"/>
          </a:xfrm>
          <a:prstGeom prst="rect">
            <a:avLst/>
          </a:prstGeom>
          <a:noFill/>
          <a:ln w="9525">
            <a:noFill/>
            <a:miter lim="800000"/>
            <a:headEnd/>
            <a:tailEnd/>
          </a:ln>
        </p:spPr>
        <p:txBody>
          <a:bodyPr anchor="ctr"/>
          <a:lstStyle/>
          <a:p>
            <a:pPr algn="ctr"/>
            <a:r>
              <a:rPr lang="en-US" sz="2800" b="0">
                <a:solidFill>
                  <a:schemeClr val="bg1"/>
                </a:solidFill>
              </a:rPr>
              <a:t>Photochemistry of Model Organic Matter</a:t>
            </a:r>
          </a:p>
        </p:txBody>
      </p:sp>
      <p:sp>
        <p:nvSpPr>
          <p:cNvPr id="16446" name="Text Box 27"/>
          <p:cNvSpPr txBox="1">
            <a:spLocks noChangeArrowheads="1"/>
          </p:cNvSpPr>
          <p:nvPr/>
        </p:nvSpPr>
        <p:spPr bwMode="auto">
          <a:xfrm>
            <a:off x="0" y="6553200"/>
            <a:ext cx="4038600" cy="307975"/>
          </a:xfrm>
          <a:prstGeom prst="rect">
            <a:avLst/>
          </a:prstGeom>
          <a:noFill/>
          <a:ln w="9525">
            <a:noFill/>
            <a:miter lim="800000"/>
            <a:headEnd/>
            <a:tailEnd/>
          </a:ln>
        </p:spPr>
        <p:txBody>
          <a:bodyPr>
            <a:spAutoFit/>
          </a:bodyPr>
          <a:lstStyle/>
          <a:p>
            <a:r>
              <a:rPr lang="en-US" sz="1400" b="0">
                <a:solidFill>
                  <a:srgbClr val="0000FF"/>
                </a:solidFill>
              </a:rPr>
              <a:t>Rincon </a:t>
            </a:r>
            <a:r>
              <a:rPr lang="en-US" sz="1400" b="0" i="1">
                <a:solidFill>
                  <a:srgbClr val="0000FF"/>
                </a:solidFill>
              </a:rPr>
              <a:t>et al.</a:t>
            </a:r>
            <a:r>
              <a:rPr lang="en-US" sz="1400" b="0">
                <a:solidFill>
                  <a:srgbClr val="0000FF"/>
                </a:solidFill>
              </a:rPr>
              <a:t>, (2009) </a:t>
            </a:r>
            <a:r>
              <a:rPr lang="en-US" sz="1400" b="0" i="1">
                <a:solidFill>
                  <a:srgbClr val="0000FF"/>
                </a:solidFill>
              </a:rPr>
              <a:t>J Phys Chem A</a:t>
            </a:r>
            <a:r>
              <a:rPr lang="en-US" sz="1400" b="0">
                <a:solidFill>
                  <a:srgbClr val="0000FF"/>
                </a:solidFill>
              </a:rPr>
              <a:t>, </a:t>
            </a:r>
            <a:r>
              <a:rPr lang="en-US" sz="1400">
                <a:solidFill>
                  <a:srgbClr val="0000FF"/>
                </a:solidFill>
              </a:rPr>
              <a:t>113</a:t>
            </a:r>
            <a:r>
              <a:rPr lang="en-US" sz="1400" b="0">
                <a:solidFill>
                  <a:srgbClr val="0000FF"/>
                </a:solidFill>
              </a:rPr>
              <a:t>, </a:t>
            </a:r>
            <a:r>
              <a:rPr lang="en-US" sz="1400" b="0" i="1">
                <a:solidFill>
                  <a:srgbClr val="0000FF"/>
                </a:solidFill>
              </a:rPr>
              <a:t>10512</a:t>
            </a:r>
          </a:p>
        </p:txBody>
      </p:sp>
      <p:pic>
        <p:nvPicPr>
          <p:cNvPr id="16447" name="Picture 19" descr="http://www.wildcataquatics.org/kywa/UserFiles/Image/uk%20black_blue%20image.jpg"/>
          <p:cNvPicPr>
            <a:picLocks noChangeAspect="1" noChangeArrowheads="1"/>
          </p:cNvPicPr>
          <p:nvPr/>
        </p:nvPicPr>
        <p:blipFill>
          <a:blip r:embed="rId5"/>
          <a:srcRect/>
          <a:stretch>
            <a:fillRect/>
          </a:stretch>
        </p:blipFill>
        <p:spPr bwMode="auto">
          <a:xfrm>
            <a:off x="76200" y="76200"/>
            <a:ext cx="782638" cy="525463"/>
          </a:xfrm>
          <a:prstGeom prst="rect">
            <a:avLst/>
          </a:prstGeom>
          <a:noFill/>
          <a:ln w="9525">
            <a:noFill/>
            <a:miter lim="800000"/>
            <a:headEnd/>
            <a:tailEnd/>
          </a:ln>
        </p:spPr>
      </p:pic>
      <p:sp>
        <p:nvSpPr>
          <p:cNvPr id="16448" name="Rectangle 6"/>
          <p:cNvSpPr>
            <a:spLocks noChangeArrowheads="1"/>
          </p:cNvSpPr>
          <p:nvPr/>
        </p:nvSpPr>
        <p:spPr bwMode="auto">
          <a:xfrm>
            <a:off x="0" y="8382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pic>
        <p:nvPicPr>
          <p:cNvPr id="16393" name="Picture 5"/>
          <p:cNvPicPr>
            <a:picLocks noChangeAspect="1" noChangeArrowheads="1"/>
          </p:cNvPicPr>
          <p:nvPr/>
        </p:nvPicPr>
        <p:blipFill>
          <a:blip r:embed="rId6"/>
          <a:srcRect l="28877" r="30695" b="69818"/>
          <a:stretch>
            <a:fillRect/>
          </a:stretch>
        </p:blipFill>
        <p:spPr bwMode="auto">
          <a:xfrm>
            <a:off x="1620838" y="958850"/>
            <a:ext cx="1292225" cy="701675"/>
          </a:xfrm>
          <a:prstGeom prst="rect">
            <a:avLst/>
          </a:prstGeom>
          <a:noFill/>
          <a:ln w="9525">
            <a:noFill/>
            <a:miter lim="800000"/>
            <a:headEnd/>
            <a:tailEnd/>
          </a:ln>
        </p:spPr>
      </p:pic>
      <p:pic>
        <p:nvPicPr>
          <p:cNvPr id="16395" name="Picture 5"/>
          <p:cNvPicPr>
            <a:picLocks noChangeAspect="1" noChangeArrowheads="1"/>
          </p:cNvPicPr>
          <p:nvPr/>
        </p:nvPicPr>
        <p:blipFill>
          <a:blip r:embed="rId6"/>
          <a:srcRect r="59570" b="69818"/>
          <a:stretch>
            <a:fillRect/>
          </a:stretch>
        </p:blipFill>
        <p:spPr bwMode="auto">
          <a:xfrm>
            <a:off x="711200" y="958850"/>
            <a:ext cx="1292225" cy="701675"/>
          </a:xfrm>
          <a:prstGeom prst="rect">
            <a:avLst/>
          </a:prstGeom>
          <a:noFill/>
          <a:ln w="9525">
            <a:noFill/>
            <a:miter lim="800000"/>
            <a:headEnd/>
            <a:tailEnd/>
          </a:ln>
        </p:spPr>
      </p:pic>
      <p:graphicFrame>
        <p:nvGraphicFramePr>
          <p:cNvPr id="15" name="Object 58"/>
          <p:cNvGraphicFramePr>
            <a:graphicFrameLocks noChangeAspect="1"/>
          </p:cNvGraphicFramePr>
          <p:nvPr/>
        </p:nvGraphicFramePr>
        <p:xfrm>
          <a:off x="257175" y="4570413"/>
          <a:ext cx="3324225" cy="2058987"/>
        </p:xfrm>
        <a:graphic>
          <a:graphicData uri="http://schemas.openxmlformats.org/presentationml/2006/ole">
            <p:oleObj spid="_x0000_s16442" name="SPW 10.0 Graph" r:id="rId7" imgW="6138360" imgH="4274640" progId="SigmaPlotGraphicObject.9">
              <p:embed/>
            </p:oleObj>
          </a:graphicData>
        </a:graphic>
      </p:graphicFrame>
      <p:sp>
        <p:nvSpPr>
          <p:cNvPr id="17" name="Rectangle 8"/>
          <p:cNvSpPr>
            <a:spLocks noChangeArrowheads="1"/>
          </p:cNvSpPr>
          <p:nvPr/>
        </p:nvSpPr>
        <p:spPr bwMode="auto">
          <a:xfrm>
            <a:off x="304800" y="4002088"/>
            <a:ext cx="3124200" cy="646112"/>
          </a:xfrm>
          <a:prstGeom prst="rect">
            <a:avLst/>
          </a:prstGeom>
          <a:noFill/>
          <a:ln w="9525">
            <a:noFill/>
            <a:miter lim="800000"/>
            <a:headEnd/>
            <a:tailEnd/>
          </a:ln>
        </p:spPr>
        <p:txBody>
          <a:bodyPr anchor="ctr">
            <a:spAutoFit/>
          </a:bodyPr>
          <a:lstStyle/>
          <a:p>
            <a:pPr algn="ctr"/>
            <a:r>
              <a:rPr lang="en-US" sz="1800" b="0"/>
              <a:t>Total ion abundance &amp; average ion mass</a:t>
            </a:r>
          </a:p>
        </p:txBody>
      </p:sp>
      <p:pic>
        <p:nvPicPr>
          <p:cNvPr id="24" name="Picture 25"/>
          <p:cNvPicPr>
            <a:picLocks noChangeAspect="1" noChangeArrowheads="1"/>
          </p:cNvPicPr>
          <p:nvPr/>
        </p:nvPicPr>
        <p:blipFill>
          <a:blip r:embed="rId8"/>
          <a:srcRect l="62958" t="64796" r="13579" b="29581"/>
          <a:stretch>
            <a:fillRect/>
          </a:stretch>
        </p:blipFill>
        <p:spPr bwMode="auto">
          <a:xfrm>
            <a:off x="2209800" y="5181600"/>
            <a:ext cx="941388" cy="304800"/>
          </a:xfrm>
          <a:prstGeom prst="rect">
            <a:avLst/>
          </a:prstGeom>
          <a:noFill/>
          <a:ln w="9525">
            <a:noFill/>
            <a:miter lim="800000"/>
            <a:headEnd/>
            <a:tailEnd/>
          </a:ln>
        </p:spPr>
      </p:pic>
      <p:graphicFrame>
        <p:nvGraphicFramePr>
          <p:cNvPr id="16392" name="Object 59"/>
          <p:cNvGraphicFramePr>
            <a:graphicFrameLocks noChangeAspect="1"/>
          </p:cNvGraphicFramePr>
          <p:nvPr/>
        </p:nvGraphicFramePr>
        <p:xfrm>
          <a:off x="290513" y="1676400"/>
          <a:ext cx="2986087" cy="2209800"/>
        </p:xfrm>
        <a:graphic>
          <a:graphicData uri="http://schemas.openxmlformats.org/presentationml/2006/ole">
            <p:oleObj spid="_x0000_s16443" name="SPW 10.0 Graph" r:id="rId9" imgW="5693054" imgH="4283964" progId="SigmaPlotGraphicObject.9">
              <p:embed/>
            </p:oleObj>
          </a:graphicData>
        </a:graphic>
      </p:graphicFrame>
      <p:pic>
        <p:nvPicPr>
          <p:cNvPr id="16394" name="Picture 5"/>
          <p:cNvPicPr>
            <a:picLocks noChangeAspect="1" noChangeArrowheads="1"/>
          </p:cNvPicPr>
          <p:nvPr/>
        </p:nvPicPr>
        <p:blipFill>
          <a:blip r:embed="rId6"/>
          <a:srcRect l="80484" r="11691" b="69818"/>
          <a:stretch>
            <a:fillRect/>
          </a:stretch>
        </p:blipFill>
        <p:spPr bwMode="auto">
          <a:xfrm>
            <a:off x="2913063" y="977900"/>
            <a:ext cx="249237" cy="698500"/>
          </a:xfrm>
          <a:prstGeom prst="rect">
            <a:avLst/>
          </a:prstGeom>
          <a:noFill/>
          <a:ln w="9525">
            <a:noFill/>
            <a:miter lim="800000"/>
            <a:headEnd/>
            <a:tailEnd/>
          </a:ln>
        </p:spPr>
      </p:pic>
      <p:pic>
        <p:nvPicPr>
          <p:cNvPr id="37" name="Picture 5"/>
          <p:cNvPicPr>
            <a:picLocks noChangeAspect="1" noChangeArrowheads="1"/>
          </p:cNvPicPr>
          <p:nvPr/>
        </p:nvPicPr>
        <p:blipFill>
          <a:blip r:embed="rId10"/>
          <a:srcRect r="31580" b="19514"/>
          <a:stretch>
            <a:fillRect/>
          </a:stretch>
        </p:blipFill>
        <p:spPr bwMode="auto">
          <a:xfrm>
            <a:off x="6964363" y="960438"/>
            <a:ext cx="2103437" cy="1801812"/>
          </a:xfrm>
          <a:prstGeom prst="rect">
            <a:avLst/>
          </a:prstGeom>
          <a:noFill/>
          <a:ln w="9525">
            <a:noFill/>
            <a:miter lim="800000"/>
            <a:headEnd/>
            <a:tailEnd/>
          </a:ln>
        </p:spPr>
      </p:pic>
      <p:sp>
        <p:nvSpPr>
          <p:cNvPr id="38" name="Rectangle 37"/>
          <p:cNvSpPr>
            <a:spLocks noChangeArrowheads="1"/>
          </p:cNvSpPr>
          <p:nvPr/>
        </p:nvSpPr>
        <p:spPr bwMode="auto">
          <a:xfrm>
            <a:off x="8229600" y="960438"/>
            <a:ext cx="304800" cy="647700"/>
          </a:xfrm>
          <a:prstGeom prst="rect">
            <a:avLst/>
          </a:prstGeom>
          <a:noFill/>
          <a:ln w="28575" algn="ctr">
            <a:solidFill>
              <a:srgbClr val="FF0000"/>
            </a:solidFill>
            <a:round/>
            <a:headEnd/>
            <a:tailEnd/>
          </a:ln>
        </p:spPr>
        <p:txBody>
          <a:bodyPr/>
          <a:lstStyle/>
          <a:p>
            <a:endParaRPr lang="en-US"/>
          </a:p>
        </p:txBody>
      </p:sp>
      <p:sp>
        <p:nvSpPr>
          <p:cNvPr id="39" name="Rectangle 6"/>
          <p:cNvSpPr>
            <a:spLocks noChangeArrowheads="1"/>
          </p:cNvSpPr>
          <p:nvPr/>
        </p:nvSpPr>
        <p:spPr bwMode="auto">
          <a:xfrm rot="5400000">
            <a:off x="1118394" y="3864769"/>
            <a:ext cx="5946775" cy="46037"/>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pic>
        <p:nvPicPr>
          <p:cNvPr id="40" name="Picture 6"/>
          <p:cNvPicPr>
            <a:picLocks noChangeAspect="1" noChangeArrowheads="1"/>
          </p:cNvPicPr>
          <p:nvPr/>
        </p:nvPicPr>
        <p:blipFill>
          <a:blip r:embed="rId11"/>
          <a:srcRect t="6743"/>
          <a:stretch>
            <a:fillRect/>
          </a:stretch>
        </p:blipFill>
        <p:spPr bwMode="auto">
          <a:xfrm>
            <a:off x="4343400" y="2057400"/>
            <a:ext cx="3429000" cy="2490788"/>
          </a:xfrm>
          <a:prstGeom prst="rect">
            <a:avLst/>
          </a:prstGeom>
          <a:noFill/>
          <a:ln w="9525">
            <a:noFill/>
            <a:miter lim="800000"/>
            <a:headEnd/>
            <a:tailEnd/>
          </a:ln>
        </p:spPr>
      </p:pic>
      <p:sp>
        <p:nvSpPr>
          <p:cNvPr id="41" name="Rectangle 40"/>
          <p:cNvSpPr>
            <a:spLocks noChangeArrowheads="1"/>
          </p:cNvSpPr>
          <p:nvPr/>
        </p:nvSpPr>
        <p:spPr bwMode="auto">
          <a:xfrm>
            <a:off x="4114800" y="1487488"/>
            <a:ext cx="4038600" cy="646112"/>
          </a:xfrm>
          <a:prstGeom prst="rect">
            <a:avLst/>
          </a:prstGeom>
          <a:noFill/>
          <a:ln w="9525">
            <a:noFill/>
            <a:miter lim="800000"/>
            <a:headEnd/>
            <a:tailEnd/>
          </a:ln>
        </p:spPr>
        <p:txBody>
          <a:bodyPr anchor="ctr">
            <a:spAutoFit/>
          </a:bodyPr>
          <a:lstStyle/>
          <a:p>
            <a:r>
              <a:rPr lang="en-US" sz="1800" b="0">
                <a:solidFill>
                  <a:srgbClr val="0000FF"/>
                </a:solidFill>
              </a:rPr>
              <a:t>Area under the fluorescence</a:t>
            </a:r>
          </a:p>
          <a:p>
            <a:r>
              <a:rPr lang="en-US" sz="1800" b="0">
                <a:solidFill>
                  <a:srgbClr val="0000FF"/>
                </a:solidFill>
              </a:rPr>
              <a:t>emission curves peak at 350 nm</a:t>
            </a:r>
            <a:endParaRPr lang="en-US" sz="1800" b="0">
              <a:solidFill>
                <a:srgbClr val="CC00CC"/>
              </a:solidFill>
            </a:endParaRPr>
          </a:p>
        </p:txBody>
      </p:sp>
      <p:pic>
        <p:nvPicPr>
          <p:cNvPr id="45" name="Picture 17"/>
          <p:cNvPicPr>
            <a:picLocks noChangeAspect="1" noChangeArrowheads="1"/>
          </p:cNvPicPr>
          <p:nvPr/>
        </p:nvPicPr>
        <p:blipFill>
          <a:blip r:embed="rId12"/>
          <a:srcRect/>
          <a:stretch>
            <a:fillRect/>
          </a:stretch>
        </p:blipFill>
        <p:spPr bwMode="auto">
          <a:xfrm>
            <a:off x="4114800" y="914400"/>
            <a:ext cx="5029200" cy="4911725"/>
          </a:xfrm>
          <a:prstGeom prst="rect">
            <a:avLst/>
          </a:prstGeom>
          <a:noFill/>
          <a:ln w="9525">
            <a:noFill/>
            <a:miter lim="800000"/>
            <a:headEnd/>
            <a:tailEnd/>
          </a:ln>
        </p:spPr>
      </p:pic>
      <p:sp>
        <p:nvSpPr>
          <p:cNvPr id="4" name="Rectangle 3"/>
          <p:cNvSpPr>
            <a:spLocks noChangeArrowheads="1"/>
          </p:cNvSpPr>
          <p:nvPr/>
        </p:nvSpPr>
        <p:spPr bwMode="auto">
          <a:xfrm>
            <a:off x="5257800" y="5856288"/>
            <a:ext cx="2841625" cy="307975"/>
          </a:xfrm>
          <a:prstGeom prst="rect">
            <a:avLst/>
          </a:prstGeom>
          <a:noFill/>
          <a:ln w="9525">
            <a:noFill/>
            <a:miter lim="800000"/>
            <a:headEnd/>
            <a:tailEnd/>
          </a:ln>
        </p:spPr>
        <p:txBody>
          <a:bodyPr wrap="none">
            <a:spAutoFit/>
          </a:bodyPr>
          <a:lstStyle/>
          <a:p>
            <a:r>
              <a:rPr lang="en-US" sz="1400" b="0" i="1">
                <a:solidFill>
                  <a:srgbClr val="0000FF"/>
                </a:solidFill>
              </a:rPr>
              <a:t>J. Phys. Chem Lett.</a:t>
            </a:r>
            <a:r>
              <a:rPr lang="en-US" sz="1400" b="0">
                <a:solidFill>
                  <a:srgbClr val="0000FF"/>
                </a:solidFill>
              </a:rPr>
              <a:t>, 2010, </a:t>
            </a:r>
            <a:r>
              <a:rPr lang="en-US" sz="1400">
                <a:solidFill>
                  <a:srgbClr val="0000FF"/>
                </a:solidFill>
              </a:rPr>
              <a:t>1</a:t>
            </a:r>
            <a:r>
              <a:rPr lang="en-US" sz="1400" b="0">
                <a:solidFill>
                  <a:srgbClr val="0000FF"/>
                </a:solidFill>
              </a:rPr>
              <a:t>, 368</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8" grpId="0" animBg="1"/>
      <p:bldP spid="39" grpId="0" animBg="1"/>
      <p:bldP spid="41"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half" idx="1"/>
          </p:nvPr>
        </p:nvPicPr>
        <p:blipFill>
          <a:blip r:embed="rId5"/>
          <a:srcRect l="10095" t="49153" r="8653"/>
          <a:stretch>
            <a:fillRect/>
          </a:stretch>
        </p:blipFill>
        <p:spPr>
          <a:xfrm>
            <a:off x="3609975" y="2209800"/>
            <a:ext cx="5486400" cy="3887788"/>
          </a:xfrm>
          <a:ln w="19050">
            <a:solidFill>
              <a:schemeClr val="tx1"/>
            </a:solidFill>
          </a:ln>
        </p:spPr>
      </p:pic>
      <p:sp>
        <p:nvSpPr>
          <p:cNvPr id="22531" name="Rectangle 3"/>
          <p:cNvSpPr>
            <a:spLocks noChangeArrowheads="1"/>
          </p:cNvSpPr>
          <p:nvPr/>
        </p:nvSpPr>
        <p:spPr bwMode="auto">
          <a:xfrm>
            <a:off x="4800600" y="6096000"/>
            <a:ext cx="3505200" cy="954088"/>
          </a:xfrm>
          <a:prstGeom prst="rect">
            <a:avLst/>
          </a:prstGeom>
          <a:noFill/>
          <a:ln w="9525">
            <a:noFill/>
            <a:miter lim="800000"/>
            <a:headEnd/>
            <a:tailEnd/>
          </a:ln>
        </p:spPr>
        <p:txBody>
          <a:bodyPr>
            <a:spAutoFit/>
          </a:bodyPr>
          <a:lstStyle/>
          <a:p>
            <a:r>
              <a:rPr lang="en-US" sz="1400" b="0">
                <a:solidFill>
                  <a:srgbClr val="0000FF"/>
                </a:solidFill>
              </a:rPr>
              <a:t>Rincon, et al.,</a:t>
            </a:r>
            <a:endParaRPr lang="en-US" sz="1400" b="0" i="1">
              <a:solidFill>
                <a:srgbClr val="0000FF"/>
              </a:solidFill>
            </a:endParaRPr>
          </a:p>
          <a:p>
            <a:r>
              <a:rPr lang="en-US" sz="1400" b="0" i="1">
                <a:solidFill>
                  <a:srgbClr val="0000FF"/>
                </a:solidFill>
              </a:rPr>
              <a:t>(2009) J Phys Chem A</a:t>
            </a:r>
            <a:r>
              <a:rPr lang="en-US" sz="1400" b="0">
                <a:solidFill>
                  <a:srgbClr val="0000FF"/>
                </a:solidFill>
              </a:rPr>
              <a:t>, </a:t>
            </a:r>
            <a:r>
              <a:rPr lang="en-US" sz="1400">
                <a:solidFill>
                  <a:srgbClr val="0000FF"/>
                </a:solidFill>
              </a:rPr>
              <a:t>113</a:t>
            </a:r>
            <a:r>
              <a:rPr lang="en-US" sz="1400" b="0">
                <a:solidFill>
                  <a:srgbClr val="0000FF"/>
                </a:solidFill>
              </a:rPr>
              <a:t>, </a:t>
            </a:r>
            <a:r>
              <a:rPr lang="en-US" sz="1400" b="0" i="1">
                <a:solidFill>
                  <a:srgbClr val="0000FF"/>
                </a:solidFill>
              </a:rPr>
              <a:t>10512</a:t>
            </a:r>
          </a:p>
          <a:p>
            <a:r>
              <a:rPr lang="en-US" sz="1400" b="0" i="1">
                <a:solidFill>
                  <a:srgbClr val="0000FF"/>
                </a:solidFill>
              </a:rPr>
              <a:t>(2010) J Phys Chem Lett,</a:t>
            </a:r>
            <a:r>
              <a:rPr lang="en-US" sz="1400" b="0">
                <a:solidFill>
                  <a:srgbClr val="0000FF"/>
                </a:solidFill>
              </a:rPr>
              <a:t> </a:t>
            </a:r>
            <a:r>
              <a:rPr lang="en-US" sz="1400">
                <a:solidFill>
                  <a:srgbClr val="0000FF"/>
                </a:solidFill>
              </a:rPr>
              <a:t>1</a:t>
            </a:r>
            <a:r>
              <a:rPr lang="en-US" sz="1400" b="0">
                <a:solidFill>
                  <a:srgbClr val="0000FF"/>
                </a:solidFill>
              </a:rPr>
              <a:t>, </a:t>
            </a:r>
            <a:r>
              <a:rPr lang="en-US" sz="1400" b="0" i="1">
                <a:solidFill>
                  <a:srgbClr val="0000FF"/>
                </a:solidFill>
              </a:rPr>
              <a:t>368</a:t>
            </a:r>
          </a:p>
          <a:p>
            <a:endParaRPr lang="en-US" sz="1400" b="0">
              <a:solidFill>
                <a:srgbClr val="0000FF"/>
              </a:solidFill>
            </a:endParaRPr>
          </a:p>
        </p:txBody>
      </p:sp>
      <p:pic>
        <p:nvPicPr>
          <p:cNvPr id="17461" name="Picture 4"/>
          <p:cNvPicPr>
            <a:picLocks noGrp="1" noChangeAspect="1" noChangeArrowheads="1"/>
          </p:cNvPicPr>
          <p:nvPr>
            <p:ph sz="half" idx="2"/>
          </p:nvPr>
        </p:nvPicPr>
        <p:blipFill>
          <a:blip r:embed="rId5"/>
          <a:srcRect l="21632" t="6827" r="20190" b="50519"/>
          <a:stretch>
            <a:fillRect/>
          </a:stretch>
        </p:blipFill>
        <p:spPr>
          <a:xfrm>
            <a:off x="63500" y="2211388"/>
            <a:ext cx="3455988" cy="2873375"/>
          </a:xfrm>
          <a:ln w="19050">
            <a:solidFill>
              <a:schemeClr val="tx1"/>
            </a:solidFill>
          </a:ln>
        </p:spPr>
      </p:pic>
      <p:sp>
        <p:nvSpPr>
          <p:cNvPr id="22533" name="Rectangle 8"/>
          <p:cNvSpPr>
            <a:spLocks noChangeArrowheads="1"/>
          </p:cNvSpPr>
          <p:nvPr/>
        </p:nvSpPr>
        <p:spPr bwMode="auto">
          <a:xfrm>
            <a:off x="4191000" y="2330450"/>
            <a:ext cx="681038" cy="336550"/>
          </a:xfrm>
          <a:prstGeom prst="rect">
            <a:avLst/>
          </a:prstGeom>
          <a:noFill/>
          <a:ln w="9525">
            <a:noFill/>
            <a:miter lim="800000"/>
            <a:headEnd/>
            <a:tailEnd/>
          </a:ln>
        </p:spPr>
        <p:txBody>
          <a:bodyPr wrap="none">
            <a:spAutoFit/>
          </a:bodyPr>
          <a:lstStyle/>
          <a:p>
            <a:r>
              <a:rPr lang="en-US">
                <a:solidFill>
                  <a:srgbClr val="FF0000"/>
                </a:solidFill>
              </a:rPr>
              <a:t>Ketyl</a:t>
            </a:r>
          </a:p>
        </p:txBody>
      </p:sp>
      <p:sp>
        <p:nvSpPr>
          <p:cNvPr id="22534" name="Rectangle 10"/>
          <p:cNvSpPr>
            <a:spLocks noChangeArrowheads="1"/>
          </p:cNvSpPr>
          <p:nvPr/>
        </p:nvSpPr>
        <p:spPr bwMode="auto">
          <a:xfrm>
            <a:off x="6553200" y="2330450"/>
            <a:ext cx="906463" cy="336550"/>
          </a:xfrm>
          <a:prstGeom prst="rect">
            <a:avLst/>
          </a:prstGeom>
          <a:noFill/>
          <a:ln w="9525">
            <a:noFill/>
            <a:miter lim="800000"/>
            <a:headEnd/>
            <a:tailEnd/>
          </a:ln>
        </p:spPr>
        <p:txBody>
          <a:bodyPr wrap="none">
            <a:spAutoFit/>
          </a:bodyPr>
          <a:lstStyle/>
          <a:p>
            <a:r>
              <a:rPr lang="en-US">
                <a:solidFill>
                  <a:srgbClr val="FF0000"/>
                </a:solidFill>
              </a:rPr>
              <a:t>Alkoxyl</a:t>
            </a:r>
          </a:p>
        </p:txBody>
      </p:sp>
      <p:sp>
        <p:nvSpPr>
          <p:cNvPr id="22535" name="Rectangle 11"/>
          <p:cNvSpPr>
            <a:spLocks noChangeArrowheads="1"/>
          </p:cNvSpPr>
          <p:nvPr/>
        </p:nvSpPr>
        <p:spPr bwMode="auto">
          <a:xfrm>
            <a:off x="5530850" y="2330450"/>
            <a:ext cx="793750" cy="336550"/>
          </a:xfrm>
          <a:prstGeom prst="rect">
            <a:avLst/>
          </a:prstGeom>
          <a:noFill/>
          <a:ln w="9525">
            <a:noFill/>
            <a:miter lim="800000"/>
            <a:headEnd/>
            <a:tailEnd/>
          </a:ln>
        </p:spPr>
        <p:txBody>
          <a:bodyPr wrap="none">
            <a:spAutoFit/>
          </a:bodyPr>
          <a:lstStyle/>
          <a:p>
            <a:r>
              <a:rPr lang="en-US">
                <a:solidFill>
                  <a:srgbClr val="FF0000"/>
                </a:solidFill>
              </a:rPr>
              <a:t>Acetyl</a:t>
            </a:r>
          </a:p>
        </p:txBody>
      </p:sp>
      <p:sp>
        <p:nvSpPr>
          <p:cNvPr id="17465" name="Rectangle 12"/>
          <p:cNvSpPr>
            <a:spLocks noChangeArrowheads="1"/>
          </p:cNvSpPr>
          <p:nvPr/>
        </p:nvSpPr>
        <p:spPr bwMode="auto">
          <a:xfrm>
            <a:off x="0" y="1600200"/>
            <a:ext cx="3657600" cy="581025"/>
          </a:xfrm>
          <a:prstGeom prst="rect">
            <a:avLst/>
          </a:prstGeom>
          <a:noFill/>
          <a:ln w="9525">
            <a:noFill/>
            <a:miter lim="800000"/>
            <a:headEnd/>
            <a:tailEnd/>
          </a:ln>
        </p:spPr>
        <p:txBody>
          <a:bodyPr>
            <a:spAutoFit/>
          </a:bodyPr>
          <a:lstStyle/>
          <a:p>
            <a:r>
              <a:rPr lang="en-US">
                <a:solidFill>
                  <a:schemeClr val="tx2"/>
                </a:solidFill>
              </a:rPr>
              <a:t>Initial Processes During Photolysis, [Pyruvic Acid]  &gt;  4 mM</a:t>
            </a:r>
          </a:p>
        </p:txBody>
      </p:sp>
      <p:sp>
        <p:nvSpPr>
          <p:cNvPr id="22537" name="Rectangle 13"/>
          <p:cNvSpPr>
            <a:spLocks noChangeArrowheads="1"/>
          </p:cNvSpPr>
          <p:nvPr/>
        </p:nvSpPr>
        <p:spPr bwMode="auto">
          <a:xfrm>
            <a:off x="3657600" y="1600200"/>
            <a:ext cx="5334000" cy="581025"/>
          </a:xfrm>
          <a:prstGeom prst="rect">
            <a:avLst/>
          </a:prstGeom>
          <a:noFill/>
          <a:ln w="9525">
            <a:noFill/>
            <a:miter lim="800000"/>
            <a:headEnd/>
            <a:tailEnd/>
          </a:ln>
        </p:spPr>
        <p:txBody>
          <a:bodyPr>
            <a:spAutoFit/>
          </a:bodyPr>
          <a:lstStyle/>
          <a:p>
            <a:r>
              <a:rPr lang="en-US">
                <a:solidFill>
                  <a:schemeClr val="tx2"/>
                </a:solidFill>
              </a:rPr>
              <a:t>Mechanism of the Photochemical Free Radical Oligomerization of Aqueous Pyruvic Acid Solutions</a:t>
            </a:r>
          </a:p>
        </p:txBody>
      </p:sp>
      <p:sp>
        <p:nvSpPr>
          <p:cNvPr id="17467" name="Rectangle 14"/>
          <p:cNvSpPr>
            <a:spLocks noChangeArrowheads="1"/>
          </p:cNvSpPr>
          <p:nvPr/>
        </p:nvSpPr>
        <p:spPr bwMode="auto">
          <a:xfrm>
            <a:off x="0" y="0"/>
            <a:ext cx="9144000" cy="1295400"/>
          </a:xfrm>
          <a:prstGeom prst="rect">
            <a:avLst/>
          </a:prstGeom>
          <a:solidFill>
            <a:schemeClr val="tx1"/>
          </a:solidFill>
          <a:ln w="9525">
            <a:noFill/>
            <a:miter lim="800000"/>
            <a:headEnd/>
            <a:tailEnd/>
          </a:ln>
        </p:spPr>
        <p:txBody>
          <a:bodyPr wrap="none" anchor="ctr"/>
          <a:lstStyle/>
          <a:p>
            <a:pPr algn="ctr"/>
            <a:endParaRPr lang="en-US" sz="2800"/>
          </a:p>
        </p:txBody>
      </p:sp>
      <p:sp>
        <p:nvSpPr>
          <p:cNvPr id="17468" name="Rectangle 15"/>
          <p:cNvSpPr>
            <a:spLocks noChangeArrowheads="1"/>
          </p:cNvSpPr>
          <p:nvPr/>
        </p:nvSpPr>
        <p:spPr bwMode="auto">
          <a:xfrm>
            <a:off x="0" y="12954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
        <p:nvSpPr>
          <p:cNvPr id="17469" name="Rectangle 16"/>
          <p:cNvSpPr>
            <a:spLocks noChangeArrowheads="1"/>
          </p:cNvSpPr>
          <p:nvPr/>
        </p:nvSpPr>
        <p:spPr bwMode="auto">
          <a:xfrm>
            <a:off x="838200" y="533400"/>
            <a:ext cx="8305800" cy="762000"/>
          </a:xfrm>
          <a:prstGeom prst="rect">
            <a:avLst/>
          </a:prstGeom>
          <a:noFill/>
          <a:ln w="9525">
            <a:noFill/>
            <a:miter lim="800000"/>
            <a:headEnd/>
            <a:tailEnd/>
          </a:ln>
        </p:spPr>
        <p:txBody>
          <a:bodyPr anchor="ctr"/>
          <a:lstStyle/>
          <a:p>
            <a:r>
              <a:rPr lang="en-US" sz="4400">
                <a:solidFill>
                  <a:schemeClr val="bg1"/>
                </a:solidFill>
              </a:rPr>
              <a:t>Mechanism of Polymerization</a:t>
            </a:r>
          </a:p>
        </p:txBody>
      </p:sp>
      <p:sp>
        <p:nvSpPr>
          <p:cNvPr id="17470" name="Rectangle 3"/>
          <p:cNvSpPr>
            <a:spLocks noChangeArrowheads="1"/>
          </p:cNvSpPr>
          <p:nvPr/>
        </p:nvSpPr>
        <p:spPr bwMode="auto">
          <a:xfrm>
            <a:off x="76200" y="5105400"/>
            <a:ext cx="3505200" cy="954088"/>
          </a:xfrm>
          <a:prstGeom prst="rect">
            <a:avLst/>
          </a:prstGeom>
          <a:noFill/>
          <a:ln w="9525">
            <a:noFill/>
            <a:miter lim="800000"/>
            <a:headEnd/>
            <a:tailEnd/>
          </a:ln>
        </p:spPr>
        <p:txBody>
          <a:bodyPr>
            <a:spAutoFit/>
          </a:bodyPr>
          <a:lstStyle/>
          <a:p>
            <a:r>
              <a:rPr lang="en-US" sz="1400" b="0">
                <a:solidFill>
                  <a:srgbClr val="0000FF"/>
                </a:solidFill>
              </a:rPr>
              <a:t>Guzman, et al.,</a:t>
            </a:r>
            <a:endParaRPr lang="en-US" sz="1400" b="0" i="1">
              <a:solidFill>
                <a:srgbClr val="0000FF"/>
              </a:solidFill>
            </a:endParaRPr>
          </a:p>
          <a:p>
            <a:r>
              <a:rPr lang="en-US" sz="1400" b="0" i="1">
                <a:solidFill>
                  <a:srgbClr val="0000FF"/>
                </a:solidFill>
              </a:rPr>
              <a:t>(2006) J Phys Chem A</a:t>
            </a:r>
            <a:r>
              <a:rPr lang="en-US" sz="1400" b="0">
                <a:solidFill>
                  <a:srgbClr val="0000FF"/>
                </a:solidFill>
              </a:rPr>
              <a:t>, </a:t>
            </a:r>
            <a:r>
              <a:rPr lang="en-US" sz="1400">
                <a:solidFill>
                  <a:srgbClr val="0000FF"/>
                </a:solidFill>
              </a:rPr>
              <a:t>110</a:t>
            </a:r>
            <a:r>
              <a:rPr lang="en-US" sz="1400" b="0">
                <a:solidFill>
                  <a:srgbClr val="0000FF"/>
                </a:solidFill>
              </a:rPr>
              <a:t>, </a:t>
            </a:r>
            <a:r>
              <a:rPr lang="en-US" sz="1400" b="0" i="1">
                <a:solidFill>
                  <a:srgbClr val="0000FF"/>
                </a:solidFill>
              </a:rPr>
              <a:t>931</a:t>
            </a:r>
          </a:p>
          <a:p>
            <a:r>
              <a:rPr lang="en-US" sz="1400" b="0" i="1">
                <a:solidFill>
                  <a:srgbClr val="0000FF"/>
                </a:solidFill>
              </a:rPr>
              <a:t>(2006) J Phys Chem A</a:t>
            </a:r>
            <a:r>
              <a:rPr lang="en-US" sz="1400" b="0">
                <a:solidFill>
                  <a:srgbClr val="0000FF"/>
                </a:solidFill>
              </a:rPr>
              <a:t>, </a:t>
            </a:r>
            <a:r>
              <a:rPr lang="en-US" sz="1400">
                <a:solidFill>
                  <a:srgbClr val="0000FF"/>
                </a:solidFill>
              </a:rPr>
              <a:t>110</a:t>
            </a:r>
            <a:r>
              <a:rPr lang="en-US" sz="1400" b="0">
                <a:solidFill>
                  <a:srgbClr val="0000FF"/>
                </a:solidFill>
              </a:rPr>
              <a:t>, </a:t>
            </a:r>
            <a:r>
              <a:rPr lang="en-US" sz="1400" b="0" i="1">
                <a:solidFill>
                  <a:srgbClr val="0000FF"/>
                </a:solidFill>
              </a:rPr>
              <a:t>3619</a:t>
            </a:r>
          </a:p>
          <a:p>
            <a:endParaRPr lang="en-US" sz="1400" b="0">
              <a:solidFill>
                <a:srgbClr val="0000FF"/>
              </a:solidFill>
            </a:endParaRPr>
          </a:p>
        </p:txBody>
      </p:sp>
      <p:sp>
        <p:nvSpPr>
          <p:cNvPr id="17471" name="Date Placeholder 3"/>
          <p:cNvSpPr txBox="1">
            <a:spLocks noGrp="1"/>
          </p:cNvSpPr>
          <p:nvPr/>
        </p:nvSpPr>
        <p:spPr bwMode="auto">
          <a:xfrm>
            <a:off x="0" y="6553200"/>
            <a:ext cx="1981200" cy="533400"/>
          </a:xfrm>
          <a:prstGeom prst="rect">
            <a:avLst/>
          </a:prstGeom>
          <a:noFill/>
          <a:ln w="9525">
            <a:noFill/>
            <a:miter lim="800000"/>
            <a:headEnd/>
            <a:tailEnd/>
          </a:ln>
        </p:spPr>
        <p:txBody>
          <a:bodyPr lIns="101882" tIns="50941" rIns="101882" bIns="50941"/>
          <a:lstStyle/>
          <a:p>
            <a:pPr defTabSz="1019175"/>
            <a:r>
              <a:rPr lang="en-US" b="0" i="1">
                <a:latin typeface="Times New Roman" pitchFamily="18" charset="0"/>
              </a:rPr>
              <a:t>www.guzmanlab.com</a:t>
            </a:r>
          </a:p>
        </p:txBody>
      </p:sp>
      <p:pic>
        <p:nvPicPr>
          <p:cNvPr id="17472" name="Picture 19" descr="http://www.wildcataquatics.org/kywa/UserFiles/Image/uk%20black_blue%20image.jpg"/>
          <p:cNvPicPr>
            <a:picLocks noChangeAspect="1" noChangeArrowheads="1"/>
          </p:cNvPicPr>
          <p:nvPr/>
        </p:nvPicPr>
        <p:blipFill>
          <a:blip r:embed="rId6"/>
          <a:srcRect/>
          <a:stretch>
            <a:fillRect/>
          </a:stretch>
        </p:blipFill>
        <p:spPr bwMode="auto">
          <a:xfrm>
            <a:off x="76200" y="76200"/>
            <a:ext cx="782638" cy="525463"/>
          </a:xfrm>
          <a:prstGeom prst="rect">
            <a:avLst/>
          </a:prstGeom>
          <a:noFill/>
          <a:ln w="9525">
            <a:noFill/>
            <a:miter lim="800000"/>
            <a:headEnd/>
            <a:tailEnd/>
          </a:ln>
        </p:spPr>
      </p:pic>
      <p:graphicFrame>
        <p:nvGraphicFramePr>
          <p:cNvPr id="17458" name="Object 50"/>
          <p:cNvGraphicFramePr>
            <a:graphicFrameLocks noChangeAspect="1"/>
          </p:cNvGraphicFramePr>
          <p:nvPr/>
        </p:nvGraphicFramePr>
        <p:xfrm>
          <a:off x="2667000" y="3276600"/>
          <a:ext cx="774700" cy="838200"/>
        </p:xfrm>
        <a:graphic>
          <a:graphicData uri="http://schemas.openxmlformats.org/presentationml/2006/ole">
            <p:oleObj spid="_x0000_s17458" name="CS ChemDraw Drawing" r:id="rId7" imgW="1462127" imgH="1582323" progId="ChemDraw.Document.6.0">
              <p:embed/>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37"/>
                                        </p:tgtEl>
                                        <p:attrNameLst>
                                          <p:attrName>style.visibility</p:attrName>
                                        </p:attrNameLst>
                                      </p:cBhvr>
                                      <p:to>
                                        <p:strVal val="visible"/>
                                      </p:to>
                                    </p:set>
                                    <p:animEffect transition="in" filter="blinds(horizontal)">
                                      <p:cBhvr>
                                        <p:cTn id="10" dur="500"/>
                                        <p:tgtEl>
                                          <p:spTgt spid="2253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blinds(horizontal)">
                                      <p:cBhvr>
                                        <p:cTn id="13" dur="500"/>
                                        <p:tgtEl>
                                          <p:spTgt spid="225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533"/>
                                        </p:tgtEl>
                                        <p:attrNameLst>
                                          <p:attrName>style.visibility</p:attrName>
                                        </p:attrNameLst>
                                      </p:cBhvr>
                                      <p:to>
                                        <p:strVal val="visible"/>
                                      </p:to>
                                    </p:set>
                                    <p:animEffect transition="in" filter="blinds(horizontal)">
                                      <p:cBhvr>
                                        <p:cTn id="16" dur="500"/>
                                        <p:tgtEl>
                                          <p:spTgt spid="2253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535"/>
                                        </p:tgtEl>
                                        <p:attrNameLst>
                                          <p:attrName>style.visibility</p:attrName>
                                        </p:attrNameLst>
                                      </p:cBhvr>
                                      <p:to>
                                        <p:strVal val="visible"/>
                                      </p:to>
                                    </p:set>
                                    <p:animEffect transition="in" filter="blinds(horizontal)">
                                      <p:cBhvr>
                                        <p:cTn id="19" dur="500"/>
                                        <p:tgtEl>
                                          <p:spTgt spid="2253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534"/>
                                        </p:tgtEl>
                                        <p:attrNameLst>
                                          <p:attrName>style.visibility</p:attrName>
                                        </p:attrNameLst>
                                      </p:cBhvr>
                                      <p:to>
                                        <p:strVal val="visible"/>
                                      </p:to>
                                    </p:set>
                                    <p:animEffect transition="in" filter="blinds(horizontal)">
                                      <p:cBhvr>
                                        <p:cTn id="22"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3" grpId="0"/>
      <p:bldP spid="22534" grpId="0"/>
      <p:bldP spid="22535" grpId="0"/>
      <p:bldP spid="225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4"/>
          <p:cNvSpPr>
            <a:spLocks noChangeArrowheads="1"/>
          </p:cNvSpPr>
          <p:nvPr/>
        </p:nvSpPr>
        <p:spPr bwMode="auto">
          <a:xfrm>
            <a:off x="0" y="0"/>
            <a:ext cx="9144000" cy="1066800"/>
          </a:xfrm>
          <a:prstGeom prst="rect">
            <a:avLst/>
          </a:prstGeom>
          <a:solidFill>
            <a:schemeClr val="tx1"/>
          </a:solidFill>
          <a:ln w="9525">
            <a:noFill/>
            <a:miter lim="800000"/>
            <a:headEnd/>
            <a:tailEnd/>
          </a:ln>
        </p:spPr>
        <p:txBody>
          <a:bodyPr wrap="none" anchor="ctr"/>
          <a:lstStyle/>
          <a:p>
            <a:endParaRPr lang="en-US"/>
          </a:p>
        </p:txBody>
      </p:sp>
      <p:sp>
        <p:nvSpPr>
          <p:cNvPr id="70658" name="Rectangle 4"/>
          <p:cNvSpPr>
            <a:spLocks noGrp="1" noChangeArrowheads="1"/>
          </p:cNvSpPr>
          <p:nvPr>
            <p:ph type="title"/>
          </p:nvPr>
        </p:nvSpPr>
        <p:spPr>
          <a:xfrm>
            <a:off x="304800" y="457200"/>
            <a:ext cx="8610600" cy="381000"/>
          </a:xfrm>
        </p:spPr>
        <p:txBody>
          <a:bodyPr/>
          <a:lstStyle/>
          <a:p>
            <a:r>
              <a:rPr lang="en-US" altLang="ko-KR" sz="4000" smtClean="0">
                <a:solidFill>
                  <a:schemeClr val="bg1"/>
                </a:solidFill>
                <a:latin typeface="Arial Black" pitchFamily="34" charset="0"/>
                <a:ea typeface="굴림"/>
                <a:cs typeface="굴림"/>
              </a:rPr>
              <a:t>Conclusions</a:t>
            </a:r>
          </a:p>
        </p:txBody>
      </p:sp>
      <p:sp>
        <p:nvSpPr>
          <p:cNvPr id="70659" name="Rectangle 9"/>
          <p:cNvSpPr>
            <a:spLocks noChangeArrowheads="1"/>
          </p:cNvSpPr>
          <p:nvPr/>
        </p:nvSpPr>
        <p:spPr bwMode="auto">
          <a:xfrm>
            <a:off x="304800" y="1254125"/>
            <a:ext cx="8534400" cy="4964113"/>
          </a:xfrm>
          <a:prstGeom prst="rect">
            <a:avLst/>
          </a:prstGeom>
          <a:noFill/>
          <a:ln w="9525">
            <a:noFill/>
            <a:miter lim="800000"/>
            <a:headEnd/>
            <a:tailEnd/>
          </a:ln>
        </p:spPr>
        <p:txBody>
          <a:bodyPr>
            <a:spAutoFit/>
          </a:bodyPr>
          <a:lstStyle/>
          <a:p>
            <a:pPr marL="233363" indent="-233363">
              <a:spcBef>
                <a:spcPct val="40000"/>
              </a:spcBef>
              <a:buClr>
                <a:srgbClr val="FF3300"/>
              </a:buClr>
              <a:buFontTx/>
              <a:buChar char="•"/>
            </a:pPr>
            <a:r>
              <a:rPr lang="en-US" altLang="ko-KR" sz="2800" b="0">
                <a:ea typeface="굴림"/>
                <a:cs typeface="굴림"/>
              </a:rPr>
              <a:t>Method to quantify carbonyl concentrations in ice (20% for PA)</a:t>
            </a:r>
          </a:p>
          <a:p>
            <a:pPr marL="233363" indent="-233363">
              <a:spcBef>
                <a:spcPct val="40000"/>
              </a:spcBef>
              <a:buClr>
                <a:srgbClr val="FF3300"/>
              </a:buClr>
              <a:buFontTx/>
              <a:buChar char="•"/>
            </a:pPr>
            <a:r>
              <a:rPr lang="en-US" altLang="ko-KR" sz="2800" b="0">
                <a:ea typeface="굴림"/>
                <a:cs typeface="굴림"/>
              </a:rPr>
              <a:t>Carbonyl  hydration in frozen solutions</a:t>
            </a:r>
          </a:p>
          <a:p>
            <a:pPr marL="233363" indent="-233363">
              <a:spcBef>
                <a:spcPct val="40000"/>
              </a:spcBef>
              <a:buClr>
                <a:srgbClr val="FF3300"/>
              </a:buClr>
              <a:buFontTx/>
              <a:buChar char="•"/>
            </a:pPr>
            <a:r>
              <a:rPr lang="en-US" altLang="ko-KR" sz="2800" b="0">
                <a:ea typeface="굴림"/>
                <a:cs typeface="굴림"/>
              </a:rPr>
              <a:t>Identification of radical pairs intermediates and reaction products in water and ice</a:t>
            </a:r>
          </a:p>
          <a:p>
            <a:pPr marL="233363" indent="-233363">
              <a:spcBef>
                <a:spcPct val="40000"/>
              </a:spcBef>
              <a:buClr>
                <a:srgbClr val="FF3300"/>
              </a:buClr>
              <a:buFontTx/>
              <a:buChar char="•"/>
            </a:pPr>
            <a:r>
              <a:rPr lang="en-US" altLang="ko-KR" sz="2800" b="0">
                <a:ea typeface="굴림"/>
                <a:cs typeface="굴림"/>
              </a:rPr>
              <a:t>Reaction mechanism in ice</a:t>
            </a:r>
          </a:p>
          <a:p>
            <a:pPr marL="233363" indent="-233363">
              <a:spcBef>
                <a:spcPct val="40000"/>
              </a:spcBef>
              <a:buClr>
                <a:srgbClr val="FF3300"/>
              </a:buClr>
              <a:buFontTx/>
              <a:buChar char="•"/>
            </a:pPr>
            <a:r>
              <a:rPr lang="en-US" altLang="ko-KR" sz="2800" b="0">
                <a:ea typeface="굴림"/>
                <a:cs typeface="굴림"/>
              </a:rPr>
              <a:t>Quantum yields in ice</a:t>
            </a:r>
          </a:p>
          <a:p>
            <a:pPr marL="233363" indent="-233363">
              <a:spcBef>
                <a:spcPct val="40000"/>
              </a:spcBef>
              <a:buClr>
                <a:srgbClr val="FF3300"/>
              </a:buClr>
              <a:buFontTx/>
              <a:buChar char="•"/>
            </a:pPr>
            <a:r>
              <a:rPr lang="en-US" altLang="ko-KR" sz="2800" b="0">
                <a:ea typeface="굴림"/>
                <a:cs typeface="굴림"/>
              </a:rPr>
              <a:t>Ice core records implications</a:t>
            </a:r>
          </a:p>
          <a:p>
            <a:pPr marL="233363" indent="-233363">
              <a:spcBef>
                <a:spcPct val="40000"/>
              </a:spcBef>
              <a:buClr>
                <a:srgbClr val="FF3300"/>
              </a:buClr>
              <a:buFontTx/>
              <a:buChar char="•"/>
            </a:pPr>
            <a:r>
              <a:rPr lang="en-US" altLang="ko-KR" sz="2800" b="0">
                <a:ea typeface="굴림"/>
                <a:cs typeface="굴림"/>
              </a:rPr>
              <a:t>HULIS</a:t>
            </a:r>
          </a:p>
        </p:txBody>
      </p:sp>
      <p:sp>
        <p:nvSpPr>
          <p:cNvPr id="70660" name="Rectangle 10"/>
          <p:cNvSpPr>
            <a:spLocks noChangeArrowheads="1"/>
          </p:cNvSpPr>
          <p:nvPr/>
        </p:nvSpPr>
        <p:spPr bwMode="auto">
          <a:xfrm>
            <a:off x="0" y="990600"/>
            <a:ext cx="9144000" cy="76200"/>
          </a:xfrm>
          <a:prstGeom prst="rect">
            <a:avLst/>
          </a:prstGeom>
          <a:solidFill>
            <a:srgbClr val="002060"/>
          </a:solidFill>
          <a:ln w="9525">
            <a:solidFill>
              <a:schemeClr val="tx1"/>
            </a:solidFill>
            <a:miter lim="800000"/>
            <a:headEnd/>
            <a:tailEnd/>
          </a:ln>
        </p:spPr>
        <p:txBody>
          <a:bodyPr wrap="none" anchor="ctr"/>
          <a:lstStyle/>
          <a:p>
            <a:pPr marL="285750" indent="-285750" algn="ctr">
              <a:buFont typeface="Arial" charset="0"/>
              <a:buChar char="•"/>
            </a:pPr>
            <a:endParaRPr lang="en-US" sz="1800" b="0">
              <a:solidFill>
                <a:srgbClr val="A5002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8" descr="Ice interac"/>
          <p:cNvPicPr>
            <a:picLocks noChangeAspect="1" noChangeArrowheads="1"/>
          </p:cNvPicPr>
          <p:nvPr/>
        </p:nvPicPr>
        <p:blipFill>
          <a:blip r:embed="rId3"/>
          <a:srcRect l="1743" t="810" r="436" b="3242"/>
          <a:stretch>
            <a:fillRect/>
          </a:stretch>
        </p:blipFill>
        <p:spPr bwMode="auto">
          <a:xfrm>
            <a:off x="-7938" y="1295400"/>
            <a:ext cx="9144001" cy="4821238"/>
          </a:xfrm>
          <a:prstGeom prst="rect">
            <a:avLst/>
          </a:prstGeom>
          <a:noFill/>
          <a:ln w="9525">
            <a:noFill/>
            <a:miter lim="800000"/>
            <a:headEnd/>
            <a:tailEnd/>
          </a:ln>
        </p:spPr>
      </p:pic>
      <p:sp>
        <p:nvSpPr>
          <p:cNvPr id="24578" name="Rectangle 14"/>
          <p:cNvSpPr>
            <a:spLocks noChangeArrowheads="1"/>
          </p:cNvSpPr>
          <p:nvPr/>
        </p:nvSpPr>
        <p:spPr bwMode="auto">
          <a:xfrm>
            <a:off x="-7938" y="0"/>
            <a:ext cx="9151938" cy="1295400"/>
          </a:xfrm>
          <a:prstGeom prst="rect">
            <a:avLst/>
          </a:prstGeom>
          <a:solidFill>
            <a:schemeClr val="tx1"/>
          </a:solidFill>
          <a:ln w="9525">
            <a:noFill/>
            <a:miter lim="800000"/>
            <a:headEnd/>
            <a:tailEnd/>
          </a:ln>
        </p:spPr>
        <p:txBody>
          <a:bodyPr wrap="none" anchor="ctr"/>
          <a:lstStyle/>
          <a:p>
            <a:endParaRPr lang="en-US"/>
          </a:p>
        </p:txBody>
      </p:sp>
      <p:sp>
        <p:nvSpPr>
          <p:cNvPr id="24579" name="Text Box 7"/>
          <p:cNvSpPr txBox="1">
            <a:spLocks noChangeArrowheads="1"/>
          </p:cNvSpPr>
          <p:nvPr/>
        </p:nvSpPr>
        <p:spPr bwMode="auto">
          <a:xfrm>
            <a:off x="61913" y="619125"/>
            <a:ext cx="9005887" cy="523875"/>
          </a:xfrm>
          <a:prstGeom prst="rect">
            <a:avLst/>
          </a:prstGeom>
          <a:noFill/>
          <a:ln w="9525">
            <a:noFill/>
            <a:miter lim="800000"/>
            <a:headEnd/>
            <a:tailEnd/>
          </a:ln>
        </p:spPr>
        <p:txBody>
          <a:bodyPr>
            <a:spAutoFit/>
          </a:bodyPr>
          <a:lstStyle/>
          <a:p>
            <a:pPr algn="ctr" eaLnBrk="0" hangingPunct="0"/>
            <a:r>
              <a:rPr lang="en-US" sz="2800" b="0">
                <a:solidFill>
                  <a:schemeClr val="bg1"/>
                </a:solidFill>
                <a:latin typeface="Arial Black" pitchFamily="34" charset="0"/>
              </a:rPr>
              <a:t>Relevant Processes in the Polar Environment</a:t>
            </a:r>
          </a:p>
        </p:txBody>
      </p:sp>
      <p:sp>
        <p:nvSpPr>
          <p:cNvPr id="369675" name="Rectangle 11"/>
          <p:cNvSpPr>
            <a:spLocks noChangeArrowheads="1"/>
          </p:cNvSpPr>
          <p:nvPr/>
        </p:nvSpPr>
        <p:spPr bwMode="auto">
          <a:xfrm>
            <a:off x="0" y="1295400"/>
            <a:ext cx="9144000" cy="76200"/>
          </a:xfrm>
          <a:prstGeom prst="rect">
            <a:avLst/>
          </a:prstGeom>
          <a:solidFill>
            <a:schemeClr val="accent6"/>
          </a:solidFill>
          <a:ln w="9525">
            <a:solidFill>
              <a:schemeClr val="tx1"/>
            </a:solidFill>
            <a:miter lim="800000"/>
            <a:headEnd/>
            <a:tailEnd/>
          </a:ln>
          <a:effectLst/>
        </p:spPr>
        <p:txBody>
          <a:bodyPr wrap="none" anchor="ctr"/>
          <a:lstStyle/>
          <a:p>
            <a:pPr algn="ctr">
              <a:defRPr/>
            </a:pPr>
            <a:endParaRPr lang="en-US" sz="1800" b="0">
              <a:solidFill>
                <a:srgbClr val="A50021"/>
              </a:solidFill>
              <a:latin typeface="Arial" pitchFamily="34" charset="0"/>
              <a:cs typeface="Arial" pitchFamily="34" charset="0"/>
            </a:endParaRPr>
          </a:p>
        </p:txBody>
      </p:sp>
      <p:sp>
        <p:nvSpPr>
          <p:cNvPr id="24581" name="Rectangle 14"/>
          <p:cNvSpPr>
            <a:spLocks noChangeArrowheads="1"/>
          </p:cNvSpPr>
          <p:nvPr/>
        </p:nvSpPr>
        <p:spPr bwMode="auto">
          <a:xfrm>
            <a:off x="0" y="6116638"/>
            <a:ext cx="9151938" cy="741362"/>
          </a:xfrm>
          <a:prstGeom prst="rect">
            <a:avLst/>
          </a:prstGeom>
          <a:solidFill>
            <a:srgbClr val="EFDECD"/>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0" y="0"/>
            <a:ext cx="9144000" cy="914400"/>
          </a:xfrm>
          <a:prstGeom prst="rect">
            <a:avLst/>
          </a:prstGeom>
          <a:solidFill>
            <a:schemeClr val="tx1"/>
          </a:solidFill>
          <a:ln w="9525">
            <a:noFill/>
            <a:miter lim="800000"/>
            <a:headEnd/>
            <a:tailEnd/>
          </a:ln>
        </p:spPr>
        <p:txBody>
          <a:bodyPr wrap="none" anchor="ctr"/>
          <a:lstStyle/>
          <a:p>
            <a:endParaRPr lang="en-US"/>
          </a:p>
        </p:txBody>
      </p:sp>
      <p:sp>
        <p:nvSpPr>
          <p:cNvPr id="72706" name="Rectangle 7"/>
          <p:cNvSpPr>
            <a:spLocks noChangeArrowheads="1"/>
          </p:cNvSpPr>
          <p:nvPr/>
        </p:nvSpPr>
        <p:spPr bwMode="auto">
          <a:xfrm>
            <a:off x="0" y="8382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pic>
        <p:nvPicPr>
          <p:cNvPr id="72707" name="Picture 8"/>
          <p:cNvPicPr>
            <a:picLocks noChangeAspect="1" noChangeArrowheads="1"/>
          </p:cNvPicPr>
          <p:nvPr/>
        </p:nvPicPr>
        <p:blipFill>
          <a:blip r:embed="rId4"/>
          <a:srcRect/>
          <a:stretch>
            <a:fillRect/>
          </a:stretch>
        </p:blipFill>
        <p:spPr bwMode="auto">
          <a:xfrm>
            <a:off x="7345363" y="3962400"/>
            <a:ext cx="1265237" cy="1273175"/>
          </a:xfrm>
          <a:prstGeom prst="rect">
            <a:avLst/>
          </a:prstGeom>
          <a:noFill/>
          <a:ln w="9525">
            <a:noFill/>
            <a:miter lim="800000"/>
            <a:headEnd/>
            <a:tailEnd/>
          </a:ln>
        </p:spPr>
      </p:pic>
      <p:pic>
        <p:nvPicPr>
          <p:cNvPr id="72708" name="Picture 27"/>
          <p:cNvPicPr>
            <a:picLocks noChangeAspect="1" noChangeArrowheads="1"/>
          </p:cNvPicPr>
          <p:nvPr/>
        </p:nvPicPr>
        <p:blipFill>
          <a:blip r:embed="rId5"/>
          <a:srcRect/>
          <a:stretch>
            <a:fillRect/>
          </a:stretch>
        </p:blipFill>
        <p:spPr bwMode="auto">
          <a:xfrm>
            <a:off x="7391400" y="2484438"/>
            <a:ext cx="1087438" cy="1096962"/>
          </a:xfrm>
          <a:prstGeom prst="rect">
            <a:avLst/>
          </a:prstGeom>
          <a:noFill/>
          <a:ln w="9525">
            <a:noFill/>
            <a:miter lim="800000"/>
            <a:headEnd/>
            <a:tailEnd/>
          </a:ln>
        </p:spPr>
      </p:pic>
      <p:sp>
        <p:nvSpPr>
          <p:cNvPr id="72709" name="Rectangle 3"/>
          <p:cNvSpPr>
            <a:spLocks noGrp="1" noChangeArrowheads="1"/>
          </p:cNvSpPr>
          <p:nvPr>
            <p:ph type="title"/>
          </p:nvPr>
        </p:nvSpPr>
        <p:spPr>
          <a:xfrm>
            <a:off x="457200" y="152400"/>
            <a:ext cx="8229600" cy="685800"/>
          </a:xfrm>
        </p:spPr>
        <p:txBody>
          <a:bodyPr/>
          <a:lstStyle/>
          <a:p>
            <a:pPr eaLnBrk="1" hangingPunct="1"/>
            <a:r>
              <a:rPr lang="en-US" sz="4000" smtClean="0">
                <a:solidFill>
                  <a:schemeClr val="bg1"/>
                </a:solidFill>
              </a:rPr>
              <a:t>Acknowledgments</a:t>
            </a:r>
          </a:p>
        </p:txBody>
      </p:sp>
      <p:sp>
        <p:nvSpPr>
          <p:cNvPr id="72710" name="TextBox 18"/>
          <p:cNvSpPr txBox="1">
            <a:spLocks noChangeArrowheads="1"/>
          </p:cNvSpPr>
          <p:nvPr/>
        </p:nvSpPr>
        <p:spPr bwMode="auto">
          <a:xfrm>
            <a:off x="133350" y="1222375"/>
            <a:ext cx="2743200" cy="581025"/>
          </a:xfrm>
          <a:prstGeom prst="rect">
            <a:avLst/>
          </a:prstGeom>
          <a:noFill/>
          <a:ln w="9525">
            <a:noFill/>
            <a:miter lim="800000"/>
            <a:headEnd/>
            <a:tailEnd/>
          </a:ln>
        </p:spPr>
        <p:txBody>
          <a:bodyPr>
            <a:spAutoFit/>
          </a:bodyPr>
          <a:lstStyle/>
          <a:p>
            <a:pPr algn="ctr"/>
            <a:r>
              <a:rPr lang="en-US" altLang="ja-JP">
                <a:ea typeface="HGｺﾞｼｯｸM"/>
                <a:cs typeface="Times New Roman" pitchFamily="18" charset="0"/>
              </a:rPr>
              <a:t>Michael Hoffmann</a:t>
            </a:r>
          </a:p>
          <a:p>
            <a:pPr algn="ctr"/>
            <a:r>
              <a:rPr lang="en-US" altLang="ja-JP">
                <a:ea typeface="HGｺﾞｼｯｸM"/>
                <a:cs typeface="Times New Roman" pitchFamily="18" charset="0"/>
              </a:rPr>
              <a:t>Caltech ESE</a:t>
            </a:r>
          </a:p>
        </p:txBody>
      </p:sp>
      <p:pic>
        <p:nvPicPr>
          <p:cNvPr id="72711" name="Picture 16"/>
          <p:cNvPicPr>
            <a:picLocks noChangeAspect="1" noChangeArrowheads="1"/>
          </p:cNvPicPr>
          <p:nvPr/>
        </p:nvPicPr>
        <p:blipFill>
          <a:blip r:embed="rId6"/>
          <a:srcRect/>
          <a:stretch>
            <a:fillRect/>
          </a:stretch>
        </p:blipFill>
        <p:spPr bwMode="auto">
          <a:xfrm>
            <a:off x="801688" y="4102100"/>
            <a:ext cx="1027112" cy="1295400"/>
          </a:xfrm>
          <a:prstGeom prst="rect">
            <a:avLst/>
          </a:prstGeom>
          <a:noFill/>
          <a:ln w="9525">
            <a:noFill/>
            <a:miter lim="800000"/>
            <a:headEnd/>
            <a:tailEnd/>
          </a:ln>
        </p:spPr>
      </p:pic>
      <p:pic>
        <p:nvPicPr>
          <p:cNvPr id="72712" name="Picture 17"/>
          <p:cNvPicPr>
            <a:picLocks noChangeAspect="1" noChangeArrowheads="1"/>
          </p:cNvPicPr>
          <p:nvPr/>
        </p:nvPicPr>
        <p:blipFill>
          <a:blip r:embed="rId7"/>
          <a:srcRect/>
          <a:stretch>
            <a:fillRect/>
          </a:stretch>
        </p:blipFill>
        <p:spPr bwMode="auto">
          <a:xfrm>
            <a:off x="3009900" y="4114800"/>
            <a:ext cx="952500" cy="1295400"/>
          </a:xfrm>
          <a:prstGeom prst="rect">
            <a:avLst/>
          </a:prstGeom>
          <a:noFill/>
          <a:ln w="9525">
            <a:noFill/>
            <a:miter lim="800000"/>
            <a:headEnd/>
            <a:tailEnd/>
          </a:ln>
        </p:spPr>
      </p:pic>
      <p:sp>
        <p:nvSpPr>
          <p:cNvPr id="72713" name="Rectangle 18"/>
          <p:cNvSpPr>
            <a:spLocks noChangeArrowheads="1"/>
          </p:cNvSpPr>
          <p:nvPr/>
        </p:nvSpPr>
        <p:spPr bwMode="auto">
          <a:xfrm>
            <a:off x="0" y="3276600"/>
            <a:ext cx="2386013" cy="825500"/>
          </a:xfrm>
          <a:prstGeom prst="rect">
            <a:avLst/>
          </a:prstGeom>
          <a:noFill/>
          <a:ln w="9525">
            <a:noFill/>
            <a:miter lim="800000"/>
            <a:headEnd/>
            <a:tailEnd/>
          </a:ln>
        </p:spPr>
        <p:txBody>
          <a:bodyPr wrap="none">
            <a:spAutoFit/>
          </a:bodyPr>
          <a:lstStyle/>
          <a:p>
            <a:pPr algn="ctr"/>
            <a:r>
              <a:rPr lang="en-US" altLang="ko-KR">
                <a:ea typeface="굴림"/>
                <a:cs typeface="굴림"/>
              </a:rPr>
              <a:t>N. Dalleska</a:t>
            </a:r>
          </a:p>
          <a:p>
            <a:pPr algn="ctr"/>
            <a:r>
              <a:rPr lang="en-US" altLang="ko-KR">
                <a:ea typeface="굴림"/>
                <a:cs typeface="굴림"/>
              </a:rPr>
              <a:t>Caltech Environmental</a:t>
            </a:r>
          </a:p>
          <a:p>
            <a:pPr algn="ctr"/>
            <a:r>
              <a:rPr lang="en-US" altLang="ko-KR">
                <a:ea typeface="굴림"/>
                <a:cs typeface="굴림"/>
              </a:rPr>
              <a:t>Analysis Center</a:t>
            </a:r>
            <a:endParaRPr lang="en-US"/>
          </a:p>
        </p:txBody>
      </p:sp>
      <p:sp>
        <p:nvSpPr>
          <p:cNvPr id="72714" name="Rectangle 19"/>
          <p:cNvSpPr>
            <a:spLocks noChangeArrowheads="1"/>
          </p:cNvSpPr>
          <p:nvPr/>
        </p:nvSpPr>
        <p:spPr bwMode="auto">
          <a:xfrm>
            <a:off x="2413000" y="3289300"/>
            <a:ext cx="2082800" cy="825500"/>
          </a:xfrm>
          <a:prstGeom prst="rect">
            <a:avLst/>
          </a:prstGeom>
          <a:noFill/>
          <a:ln w="9525">
            <a:noFill/>
            <a:miter lim="800000"/>
            <a:headEnd/>
            <a:tailEnd/>
          </a:ln>
        </p:spPr>
        <p:txBody>
          <a:bodyPr wrap="none">
            <a:spAutoFit/>
          </a:bodyPr>
          <a:lstStyle/>
          <a:p>
            <a:pPr algn="ctr"/>
            <a:r>
              <a:rPr lang="en-US" altLang="ko-KR">
                <a:ea typeface="굴림"/>
                <a:cs typeface="굴림"/>
              </a:rPr>
              <a:t>S. Hwang</a:t>
            </a:r>
          </a:p>
          <a:p>
            <a:pPr algn="ctr"/>
            <a:r>
              <a:rPr lang="en-US" altLang="ko-KR">
                <a:ea typeface="굴림"/>
                <a:cs typeface="굴림"/>
              </a:rPr>
              <a:t>Caltech </a:t>
            </a:r>
            <a:r>
              <a:rPr lang="en-US"/>
              <a:t>Solid State </a:t>
            </a:r>
          </a:p>
          <a:p>
            <a:pPr algn="ctr"/>
            <a:r>
              <a:rPr lang="en-US"/>
              <a:t>NMR facility</a:t>
            </a:r>
          </a:p>
        </p:txBody>
      </p:sp>
      <p:sp>
        <p:nvSpPr>
          <p:cNvPr id="72715" name="Rectangle 21"/>
          <p:cNvSpPr>
            <a:spLocks noChangeArrowheads="1"/>
          </p:cNvSpPr>
          <p:nvPr/>
        </p:nvSpPr>
        <p:spPr bwMode="auto">
          <a:xfrm>
            <a:off x="2819400" y="1222375"/>
            <a:ext cx="1404938" cy="581025"/>
          </a:xfrm>
          <a:prstGeom prst="rect">
            <a:avLst/>
          </a:prstGeom>
          <a:noFill/>
          <a:ln w="9525">
            <a:noFill/>
            <a:miter lim="800000"/>
            <a:headEnd/>
            <a:tailEnd/>
          </a:ln>
        </p:spPr>
        <p:txBody>
          <a:bodyPr wrap="none">
            <a:spAutoFit/>
          </a:bodyPr>
          <a:lstStyle/>
          <a:p>
            <a:pPr algn="ctr"/>
            <a:r>
              <a:rPr lang="en-US" altLang="ko-KR">
                <a:ea typeface="굴림"/>
                <a:cs typeface="굴림"/>
              </a:rPr>
              <a:t>A. J. Colussi</a:t>
            </a:r>
          </a:p>
          <a:p>
            <a:pPr algn="ctr"/>
            <a:r>
              <a:rPr lang="en-US" altLang="ko-KR">
                <a:ea typeface="굴림"/>
                <a:cs typeface="굴림"/>
              </a:rPr>
              <a:t>Caltech ESE</a:t>
            </a:r>
            <a:endParaRPr lang="en-US"/>
          </a:p>
        </p:txBody>
      </p:sp>
      <p:pic>
        <p:nvPicPr>
          <p:cNvPr id="72716" name="Picture 25" descr="100_0315"/>
          <p:cNvPicPr>
            <a:picLocks noChangeAspect="1" noChangeArrowheads="1"/>
          </p:cNvPicPr>
          <p:nvPr/>
        </p:nvPicPr>
        <p:blipFill>
          <a:blip r:embed="rId8"/>
          <a:srcRect l="9917" t="8928" r="56972" b="53572"/>
          <a:stretch>
            <a:fillRect/>
          </a:stretch>
        </p:blipFill>
        <p:spPr bwMode="auto">
          <a:xfrm>
            <a:off x="3048000" y="1803400"/>
            <a:ext cx="914400" cy="1381125"/>
          </a:xfrm>
          <a:prstGeom prst="rect">
            <a:avLst/>
          </a:prstGeom>
          <a:noFill/>
          <a:ln w="9525">
            <a:noFill/>
            <a:miter lim="800000"/>
            <a:headEnd/>
            <a:tailEnd/>
          </a:ln>
        </p:spPr>
      </p:pic>
      <p:pic>
        <p:nvPicPr>
          <p:cNvPr id="72717" name="Picture 26" descr="junio 2007 026"/>
          <p:cNvPicPr>
            <a:picLocks noChangeAspect="1" noChangeArrowheads="1"/>
          </p:cNvPicPr>
          <p:nvPr/>
        </p:nvPicPr>
        <p:blipFill>
          <a:blip r:embed="rId9"/>
          <a:srcRect l="58096" t="15300" r="15688" b="42000"/>
          <a:stretch>
            <a:fillRect/>
          </a:stretch>
        </p:blipFill>
        <p:spPr bwMode="auto">
          <a:xfrm>
            <a:off x="819150" y="1803400"/>
            <a:ext cx="1143000" cy="1397000"/>
          </a:xfrm>
          <a:prstGeom prst="rect">
            <a:avLst/>
          </a:prstGeom>
          <a:noFill/>
          <a:ln w="9525">
            <a:noFill/>
            <a:miter lim="800000"/>
            <a:headEnd/>
            <a:tailEnd/>
          </a:ln>
        </p:spPr>
      </p:pic>
      <p:pic>
        <p:nvPicPr>
          <p:cNvPr id="72718" name="Picture 30" descr="\\as.uky.edu\as\Chemistry\migu222\My Pictures\100_0316.jpg"/>
          <p:cNvPicPr>
            <a:picLocks noChangeAspect="1" noChangeArrowheads="1"/>
          </p:cNvPicPr>
          <p:nvPr/>
        </p:nvPicPr>
        <p:blipFill>
          <a:blip r:embed="rId10"/>
          <a:srcRect l="14912" t="22321" r="50294" b="44197"/>
          <a:stretch>
            <a:fillRect/>
          </a:stretch>
        </p:blipFill>
        <p:spPr bwMode="auto">
          <a:xfrm>
            <a:off x="4857750" y="1803400"/>
            <a:ext cx="1066800" cy="1371600"/>
          </a:xfrm>
          <a:prstGeom prst="rect">
            <a:avLst/>
          </a:prstGeom>
          <a:noFill/>
          <a:ln w="9525">
            <a:noFill/>
            <a:miter lim="800000"/>
            <a:headEnd/>
            <a:tailEnd/>
          </a:ln>
        </p:spPr>
      </p:pic>
      <p:sp>
        <p:nvSpPr>
          <p:cNvPr id="72719" name="Rectangle 21"/>
          <p:cNvSpPr>
            <a:spLocks noChangeArrowheads="1"/>
          </p:cNvSpPr>
          <p:nvPr/>
        </p:nvSpPr>
        <p:spPr bwMode="auto">
          <a:xfrm>
            <a:off x="4160838" y="998538"/>
            <a:ext cx="2392362" cy="830262"/>
          </a:xfrm>
          <a:prstGeom prst="rect">
            <a:avLst/>
          </a:prstGeom>
          <a:noFill/>
          <a:ln w="9525">
            <a:noFill/>
            <a:miter lim="800000"/>
            <a:headEnd/>
            <a:tailEnd/>
          </a:ln>
        </p:spPr>
        <p:txBody>
          <a:bodyPr>
            <a:spAutoFit/>
          </a:bodyPr>
          <a:lstStyle/>
          <a:p>
            <a:pPr algn="ctr"/>
            <a:r>
              <a:rPr lang="en-US" altLang="ko-KR">
                <a:ea typeface="굴림"/>
                <a:cs typeface="굴림"/>
              </a:rPr>
              <a:t>Angela Rincon</a:t>
            </a:r>
          </a:p>
          <a:p>
            <a:pPr algn="ctr"/>
            <a:r>
              <a:rPr lang="en-US" altLang="ko-KR">
                <a:ea typeface="굴림"/>
                <a:cs typeface="굴림"/>
              </a:rPr>
              <a:t>University of Cambridge</a:t>
            </a:r>
            <a:endParaRPr lang="en-US"/>
          </a:p>
        </p:txBody>
      </p:sp>
      <p:pic>
        <p:nvPicPr>
          <p:cNvPr id="72720" name="Picture 36" descr="\\as.uky.edu\as\Chemistry\migu222\Downloads\UKLogo\UK logo 286.jpg"/>
          <p:cNvPicPr>
            <a:picLocks noChangeAspect="1" noChangeArrowheads="1"/>
          </p:cNvPicPr>
          <p:nvPr/>
        </p:nvPicPr>
        <p:blipFill>
          <a:blip r:embed="rId11"/>
          <a:srcRect r="5795"/>
          <a:stretch>
            <a:fillRect/>
          </a:stretch>
        </p:blipFill>
        <p:spPr bwMode="auto">
          <a:xfrm>
            <a:off x="6858000" y="1171575"/>
            <a:ext cx="2128838" cy="1038225"/>
          </a:xfrm>
          <a:prstGeom prst="rect">
            <a:avLst/>
          </a:prstGeom>
          <a:noFill/>
          <a:ln w="9525">
            <a:noFill/>
            <a:miter lim="800000"/>
            <a:headEnd/>
            <a:tailEnd/>
          </a:ln>
        </p:spPr>
      </p:pic>
      <p:sp>
        <p:nvSpPr>
          <p:cNvPr id="72721" name="Date Placeholder 3"/>
          <p:cNvSpPr txBox="1">
            <a:spLocks noGrp="1"/>
          </p:cNvSpPr>
          <p:nvPr/>
        </p:nvSpPr>
        <p:spPr bwMode="auto">
          <a:xfrm>
            <a:off x="7162800" y="6553200"/>
            <a:ext cx="1981200" cy="533400"/>
          </a:xfrm>
          <a:prstGeom prst="rect">
            <a:avLst/>
          </a:prstGeom>
          <a:noFill/>
          <a:ln w="9525">
            <a:noFill/>
            <a:miter lim="800000"/>
            <a:headEnd/>
            <a:tailEnd/>
          </a:ln>
        </p:spPr>
        <p:txBody>
          <a:bodyPr lIns="101882" tIns="50941" rIns="101882" bIns="50941"/>
          <a:lstStyle/>
          <a:p>
            <a:pPr defTabSz="1019175"/>
            <a:r>
              <a:rPr lang="en-US" b="0" i="1">
                <a:latin typeface="Times New Roman" pitchFamily="18" charset="0"/>
              </a:rPr>
              <a:t>www.guzmanlab.com</a:t>
            </a:r>
          </a:p>
        </p:txBody>
      </p:sp>
      <p:sp>
        <p:nvSpPr>
          <p:cNvPr id="72722" name="Rectangle 3"/>
          <p:cNvSpPr>
            <a:spLocks noGrp="1" noChangeArrowheads="1"/>
          </p:cNvSpPr>
          <p:nvPr>
            <p:ph type="body" idx="1"/>
          </p:nvPr>
        </p:nvSpPr>
        <p:spPr>
          <a:xfrm>
            <a:off x="4419600" y="4057650"/>
            <a:ext cx="3062288" cy="1885950"/>
          </a:xfrm>
        </p:spPr>
        <p:txBody>
          <a:bodyPr/>
          <a:lstStyle/>
          <a:p>
            <a:pPr>
              <a:buClr>
                <a:srgbClr val="FF3300"/>
              </a:buClr>
            </a:pPr>
            <a:r>
              <a:rPr lang="en-US" altLang="ko-KR" sz="2000" b="1" i="1" smtClean="0">
                <a:latin typeface="Garamond" pitchFamily="18" charset="0"/>
                <a:ea typeface="굴림"/>
                <a:cs typeface="굴림"/>
              </a:rPr>
              <a:t>Paul Wennberg</a:t>
            </a:r>
          </a:p>
          <a:p>
            <a:pPr>
              <a:buClr>
                <a:srgbClr val="FF3300"/>
              </a:buClr>
            </a:pPr>
            <a:r>
              <a:rPr lang="en-US" altLang="ko-KR" sz="2000" b="1" i="1" smtClean="0">
                <a:latin typeface="Garamond" pitchFamily="18" charset="0"/>
                <a:ea typeface="굴림"/>
                <a:cs typeface="굴림"/>
              </a:rPr>
              <a:t>John Seinfeld</a:t>
            </a:r>
          </a:p>
          <a:p>
            <a:pPr>
              <a:buClr>
                <a:srgbClr val="FF3300"/>
              </a:buClr>
            </a:pPr>
            <a:r>
              <a:rPr lang="en-US" altLang="ko-KR" sz="2000" b="1" i="1" smtClean="0">
                <a:latin typeface="Garamond" pitchFamily="18" charset="0"/>
                <a:ea typeface="굴림"/>
                <a:cs typeface="굴림"/>
              </a:rPr>
              <a:t>Richard Flagan</a:t>
            </a:r>
          </a:p>
          <a:p>
            <a:pPr>
              <a:buClr>
                <a:srgbClr val="FF3300"/>
              </a:buClr>
            </a:pPr>
            <a:r>
              <a:rPr lang="en-US" altLang="ko-KR" sz="2000" b="1" i="1" smtClean="0">
                <a:latin typeface="Garamond" pitchFamily="18" charset="0"/>
                <a:ea typeface="굴림"/>
                <a:cs typeface="굴림"/>
              </a:rPr>
              <a:t>Angelo Di Bilio</a:t>
            </a:r>
          </a:p>
          <a:p>
            <a:pPr>
              <a:buClr>
                <a:srgbClr val="FF3300"/>
              </a:buClr>
            </a:pPr>
            <a:endParaRPr lang="ko-KR" altLang="en-US" sz="2000" b="1" i="1" smtClean="0">
              <a:latin typeface="Garamond" pitchFamily="18" charset="0"/>
              <a:ea typeface="굴림"/>
              <a:cs typeface="굴림"/>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8"/>
          <p:cNvSpPr>
            <a:spLocks noChangeArrowheads="1"/>
          </p:cNvSpPr>
          <p:nvPr/>
        </p:nvSpPr>
        <p:spPr bwMode="auto">
          <a:xfrm>
            <a:off x="0" y="0"/>
            <a:ext cx="9144000" cy="1676400"/>
          </a:xfrm>
          <a:prstGeom prst="rect">
            <a:avLst/>
          </a:prstGeom>
          <a:solidFill>
            <a:schemeClr val="tx1"/>
          </a:solidFill>
          <a:ln w="9525">
            <a:noFill/>
            <a:miter lim="800000"/>
            <a:headEnd/>
            <a:tailEnd/>
          </a:ln>
        </p:spPr>
        <p:txBody>
          <a:bodyPr wrap="none" anchor="ctr"/>
          <a:lstStyle/>
          <a:p>
            <a:endParaRPr lang="en-US"/>
          </a:p>
        </p:txBody>
      </p:sp>
      <p:sp>
        <p:nvSpPr>
          <p:cNvPr id="74754" name="Text Box 4"/>
          <p:cNvSpPr txBox="1">
            <a:spLocks noChangeArrowheads="1"/>
          </p:cNvSpPr>
          <p:nvPr/>
        </p:nvSpPr>
        <p:spPr bwMode="auto">
          <a:xfrm>
            <a:off x="152400" y="6491288"/>
            <a:ext cx="5076825" cy="366712"/>
          </a:xfrm>
          <a:prstGeom prst="rect">
            <a:avLst/>
          </a:prstGeom>
          <a:noFill/>
          <a:ln w="9525">
            <a:noFill/>
            <a:miter lim="800000"/>
            <a:headEnd/>
            <a:tailEnd/>
          </a:ln>
        </p:spPr>
        <p:txBody>
          <a:bodyPr wrap="none">
            <a:spAutoFit/>
          </a:bodyPr>
          <a:lstStyle/>
          <a:p>
            <a:pPr algn="ctr" eaLnBrk="0" hangingPunct="0"/>
            <a:r>
              <a:rPr lang="en-US" sz="1800" b="0">
                <a:solidFill>
                  <a:srgbClr val="0000FF"/>
                </a:solidFill>
                <a:latin typeface="Verdana" pitchFamily="34" charset="0"/>
              </a:rPr>
              <a:t>From Haan et al., </a:t>
            </a:r>
            <a:r>
              <a:rPr lang="en-US" sz="1800" b="0" i="1">
                <a:solidFill>
                  <a:srgbClr val="0000FF"/>
                </a:solidFill>
                <a:latin typeface="Verdana" pitchFamily="34" charset="0"/>
              </a:rPr>
              <a:t>Tellus</a:t>
            </a:r>
            <a:r>
              <a:rPr lang="en-US" sz="1800" b="0">
                <a:solidFill>
                  <a:srgbClr val="0000FF"/>
                </a:solidFill>
                <a:latin typeface="Verdana" pitchFamily="34" charset="0"/>
              </a:rPr>
              <a:t> (1998) </a:t>
            </a:r>
            <a:r>
              <a:rPr lang="en-US" sz="1800">
                <a:solidFill>
                  <a:srgbClr val="0000FF"/>
                </a:solidFill>
                <a:latin typeface="Verdana" pitchFamily="34" charset="0"/>
              </a:rPr>
              <a:t>50 B</a:t>
            </a:r>
            <a:r>
              <a:rPr lang="en-US" sz="1800" b="0">
                <a:solidFill>
                  <a:srgbClr val="0000FF"/>
                </a:solidFill>
                <a:latin typeface="Verdana" pitchFamily="34" charset="0"/>
              </a:rPr>
              <a:t>, </a:t>
            </a:r>
            <a:r>
              <a:rPr lang="en-US" sz="1800" b="0" i="1">
                <a:solidFill>
                  <a:srgbClr val="0000FF"/>
                </a:solidFill>
                <a:latin typeface="Verdana" pitchFamily="34" charset="0"/>
              </a:rPr>
              <a:t>253</a:t>
            </a:r>
          </a:p>
        </p:txBody>
      </p:sp>
      <p:pic>
        <p:nvPicPr>
          <p:cNvPr id="74755" name="Picture 6"/>
          <p:cNvPicPr>
            <a:picLocks noChangeAspect="1" noChangeArrowheads="1"/>
          </p:cNvPicPr>
          <p:nvPr/>
        </p:nvPicPr>
        <p:blipFill>
          <a:blip r:embed="rId3"/>
          <a:srcRect/>
          <a:stretch>
            <a:fillRect/>
          </a:stretch>
        </p:blipFill>
        <p:spPr bwMode="auto">
          <a:xfrm>
            <a:off x="228600" y="3082925"/>
            <a:ext cx="3810000" cy="3394075"/>
          </a:xfrm>
          <a:prstGeom prst="rect">
            <a:avLst/>
          </a:prstGeom>
          <a:noFill/>
          <a:ln w="19050">
            <a:solidFill>
              <a:srgbClr val="FF0000"/>
            </a:solidFill>
            <a:miter lim="800000"/>
            <a:headEnd/>
            <a:tailEnd/>
          </a:ln>
        </p:spPr>
      </p:pic>
      <p:sp>
        <p:nvSpPr>
          <p:cNvPr id="74756" name="Rectangle 7"/>
          <p:cNvSpPr>
            <a:spLocks noChangeArrowheads="1"/>
          </p:cNvSpPr>
          <p:nvPr/>
        </p:nvSpPr>
        <p:spPr bwMode="auto">
          <a:xfrm>
            <a:off x="381000" y="76200"/>
            <a:ext cx="8305800" cy="1465263"/>
          </a:xfrm>
          <a:prstGeom prst="rect">
            <a:avLst/>
          </a:prstGeom>
          <a:noFill/>
          <a:ln w="9525">
            <a:noFill/>
            <a:miter lim="800000"/>
            <a:headEnd/>
            <a:tailEnd/>
          </a:ln>
        </p:spPr>
        <p:txBody>
          <a:bodyPr>
            <a:spAutoFit/>
          </a:bodyPr>
          <a:lstStyle/>
          <a:p>
            <a:r>
              <a:rPr lang="en-US" sz="1800" b="0">
                <a:solidFill>
                  <a:schemeClr val="bg1"/>
                </a:solidFill>
              </a:rPr>
              <a:t>CO production versus the time in liquid phase (solid line) or in solid phase at −20°C (dashed lines). Curves 1, 2, 3, 4 respectively correspond to the following samples: Eurocore (104 m); Eurocore (211.35 m); Vostok BH3 (108.6 m) and artificial gas-free ice. Curve 5 corresponds to the same test as curve 2 except that the meltwater was irradiated by UV for 1 hour 30.</a:t>
            </a:r>
          </a:p>
        </p:txBody>
      </p:sp>
      <p:sp>
        <p:nvSpPr>
          <p:cNvPr id="74757" name="Rectangle 47"/>
          <p:cNvSpPr>
            <a:spLocks noChangeArrowheads="1"/>
          </p:cNvSpPr>
          <p:nvPr/>
        </p:nvSpPr>
        <p:spPr bwMode="auto">
          <a:xfrm>
            <a:off x="0" y="1752600"/>
            <a:ext cx="6096000" cy="1909763"/>
          </a:xfrm>
          <a:prstGeom prst="rect">
            <a:avLst/>
          </a:prstGeom>
          <a:noFill/>
          <a:ln w="9525">
            <a:noFill/>
            <a:miter lim="800000"/>
            <a:headEnd/>
            <a:tailEnd/>
          </a:ln>
        </p:spPr>
        <p:txBody>
          <a:bodyPr/>
          <a:lstStyle/>
          <a:p>
            <a:pPr marL="342900" indent="-342900">
              <a:lnSpc>
                <a:spcPct val="110000"/>
              </a:lnSpc>
              <a:spcBef>
                <a:spcPct val="20000"/>
              </a:spcBef>
              <a:buClr>
                <a:srgbClr val="FF3300"/>
              </a:buClr>
              <a:buFont typeface="Wingdings" pitchFamily="2" charset="2"/>
              <a:buChar char="q"/>
            </a:pPr>
            <a:r>
              <a:rPr lang="en-US" sz="1800"/>
              <a:t>CO, formaldehyde and acetaldehyde are produced upon irradiation of snow</a:t>
            </a:r>
          </a:p>
          <a:p>
            <a:pPr marL="342900" indent="-342900">
              <a:lnSpc>
                <a:spcPct val="110000"/>
              </a:lnSpc>
              <a:spcBef>
                <a:spcPct val="20000"/>
              </a:spcBef>
              <a:buClr>
                <a:srgbClr val="FF3300"/>
              </a:buClr>
              <a:buFont typeface="Wingdings" pitchFamily="2" charset="2"/>
              <a:buNone/>
            </a:pPr>
            <a:r>
              <a:rPr lang="en-US" sz="1500">
                <a:solidFill>
                  <a:srgbClr val="0033CC"/>
                </a:solidFill>
              </a:rPr>
              <a:t>Haan </a:t>
            </a:r>
            <a:r>
              <a:rPr lang="en-US" sz="1500" i="1">
                <a:solidFill>
                  <a:srgbClr val="0033CC"/>
                </a:solidFill>
              </a:rPr>
              <a:t>et al.</a:t>
            </a:r>
            <a:r>
              <a:rPr lang="en-US" sz="1500">
                <a:solidFill>
                  <a:srgbClr val="0033CC"/>
                </a:solidFill>
              </a:rPr>
              <a:t>, (1998) Tellus 50 B 253</a:t>
            </a:r>
          </a:p>
          <a:p>
            <a:pPr marL="342900" indent="-342900">
              <a:lnSpc>
                <a:spcPct val="110000"/>
              </a:lnSpc>
              <a:spcBef>
                <a:spcPct val="20000"/>
              </a:spcBef>
              <a:buClr>
                <a:srgbClr val="FF3300"/>
              </a:buClr>
              <a:buFont typeface="Wingdings" pitchFamily="2" charset="2"/>
              <a:buNone/>
            </a:pPr>
            <a:r>
              <a:rPr lang="en-US" sz="1500">
                <a:solidFill>
                  <a:srgbClr val="0033CC"/>
                </a:solidFill>
              </a:rPr>
              <a:t>Grannas and Shepson, (2004) </a:t>
            </a:r>
            <a:r>
              <a:rPr lang="en-US" sz="1500" i="1">
                <a:solidFill>
                  <a:srgbClr val="0033CC"/>
                </a:solidFill>
              </a:rPr>
              <a:t>BGC</a:t>
            </a:r>
          </a:p>
        </p:txBody>
      </p:sp>
      <p:sp>
        <p:nvSpPr>
          <p:cNvPr id="74758" name="Rectangle 10"/>
          <p:cNvSpPr>
            <a:spLocks noChangeArrowheads="1"/>
          </p:cNvSpPr>
          <p:nvPr/>
        </p:nvSpPr>
        <p:spPr bwMode="auto">
          <a:xfrm>
            <a:off x="0" y="16002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
        <p:nvSpPr>
          <p:cNvPr id="74759" name="Rectangle 8"/>
          <p:cNvSpPr>
            <a:spLocks noChangeArrowheads="1"/>
          </p:cNvSpPr>
          <p:nvPr/>
        </p:nvSpPr>
        <p:spPr bwMode="auto">
          <a:xfrm>
            <a:off x="5791200" y="6353175"/>
            <a:ext cx="3352800" cy="581025"/>
          </a:xfrm>
          <a:prstGeom prst="rect">
            <a:avLst/>
          </a:prstGeom>
          <a:noFill/>
          <a:ln w="9525">
            <a:noFill/>
            <a:miter lim="800000"/>
            <a:headEnd/>
            <a:tailEnd/>
          </a:ln>
        </p:spPr>
        <p:txBody>
          <a:bodyPr anchor="ctr">
            <a:spAutoFit/>
          </a:bodyPr>
          <a:lstStyle/>
          <a:p>
            <a:r>
              <a:rPr lang="en-US" b="0">
                <a:solidFill>
                  <a:srgbClr val="0000FF"/>
                </a:solidFill>
              </a:rPr>
              <a:t>Domine and Shepson (2002) </a:t>
            </a:r>
            <a:r>
              <a:rPr lang="en-US" b="0" i="1">
                <a:solidFill>
                  <a:srgbClr val="0000FF"/>
                </a:solidFill>
              </a:rPr>
              <a:t>Science</a:t>
            </a:r>
            <a:r>
              <a:rPr lang="en-US" b="0">
                <a:solidFill>
                  <a:srgbClr val="0000FF"/>
                </a:solidFill>
              </a:rPr>
              <a:t>, 297, </a:t>
            </a:r>
            <a:r>
              <a:rPr lang="en-US" b="0" i="1">
                <a:solidFill>
                  <a:srgbClr val="0000FF"/>
                </a:solidFill>
              </a:rPr>
              <a:t>1506</a:t>
            </a:r>
            <a:r>
              <a:rPr lang="en-US">
                <a:solidFill>
                  <a:srgbClr val="0000FF"/>
                </a:solidFill>
              </a:rPr>
              <a:t> </a:t>
            </a:r>
          </a:p>
        </p:txBody>
      </p:sp>
      <p:pic>
        <p:nvPicPr>
          <p:cNvPr id="74760" name="Picture 10" descr="SnowReactor"/>
          <p:cNvPicPr>
            <a:picLocks noChangeAspect="1" noChangeArrowheads="1"/>
          </p:cNvPicPr>
          <p:nvPr/>
        </p:nvPicPr>
        <p:blipFill>
          <a:blip r:embed="rId4"/>
          <a:srcRect/>
          <a:stretch>
            <a:fillRect/>
          </a:stretch>
        </p:blipFill>
        <p:spPr bwMode="auto">
          <a:xfrm>
            <a:off x="5645150" y="1828800"/>
            <a:ext cx="3422650" cy="451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body" idx="1"/>
          </p:nvPr>
        </p:nvSpPr>
        <p:spPr>
          <a:xfrm>
            <a:off x="228600" y="1676400"/>
            <a:ext cx="8686800" cy="4038600"/>
          </a:xfrm>
        </p:spPr>
        <p:txBody>
          <a:bodyPr/>
          <a:lstStyle/>
          <a:p>
            <a:pPr>
              <a:lnSpc>
                <a:spcPct val="90000"/>
              </a:lnSpc>
              <a:spcBef>
                <a:spcPct val="0"/>
              </a:spcBef>
            </a:pPr>
            <a:r>
              <a:rPr lang="en-US" altLang="ko-KR" sz="2400" b="1" smtClean="0">
                <a:ea typeface="굴림"/>
                <a:cs typeface="굴림"/>
              </a:rPr>
              <a:t>Previous studies: sub</a:t>
            </a:r>
            <a:r>
              <a:rPr lang="en-US" altLang="ko-KR" sz="2400" b="1" smtClean="0">
                <a:ea typeface="굴림"/>
                <a:cs typeface="굴림"/>
                <a:sym typeface="Symbol" pitchFamily="18" charset="2"/>
              </a:rPr>
              <a:t></a:t>
            </a:r>
            <a:r>
              <a:rPr lang="en-US" altLang="ko-KR" sz="2400" b="1" smtClean="0">
                <a:ea typeface="굴림"/>
                <a:cs typeface="굴림"/>
              </a:rPr>
              <a:t>M &lt; [PA] &lt; mM at pH 8.2</a:t>
            </a:r>
          </a:p>
          <a:p>
            <a:pPr algn="ctr">
              <a:lnSpc>
                <a:spcPct val="90000"/>
              </a:lnSpc>
              <a:spcBef>
                <a:spcPct val="0"/>
              </a:spcBef>
              <a:buFontTx/>
              <a:buNone/>
            </a:pPr>
            <a:endParaRPr lang="en-US" altLang="ko-KR" sz="2400" b="1" smtClean="0">
              <a:ea typeface="굴림"/>
              <a:cs typeface="굴림"/>
            </a:endParaRPr>
          </a:p>
          <a:p>
            <a:pPr algn="ctr">
              <a:lnSpc>
                <a:spcPct val="90000"/>
              </a:lnSpc>
              <a:spcBef>
                <a:spcPct val="0"/>
              </a:spcBef>
              <a:buFontTx/>
              <a:buNone/>
            </a:pPr>
            <a:endParaRPr lang="en-US" altLang="ko-KR" sz="2400" b="1" smtClean="0">
              <a:ea typeface="굴림"/>
              <a:cs typeface="굴림"/>
            </a:endParaRPr>
          </a:p>
          <a:p>
            <a:pPr algn="ctr">
              <a:lnSpc>
                <a:spcPct val="90000"/>
              </a:lnSpc>
              <a:spcBef>
                <a:spcPct val="0"/>
              </a:spcBef>
              <a:buFontTx/>
              <a:buNone/>
            </a:pPr>
            <a:r>
              <a:rPr lang="en-US" altLang="ko-KR" sz="2400" b="1" i="1" smtClean="0">
                <a:ea typeface="굴림"/>
                <a:cs typeface="굴림"/>
              </a:rPr>
              <a:t>I</a:t>
            </a:r>
            <a:r>
              <a:rPr lang="en-US" altLang="ko-KR" sz="2400" b="1" i="1" baseline="-25000" smtClean="0">
                <a:ea typeface="굴림"/>
                <a:cs typeface="굴림"/>
              </a:rPr>
              <a:t>a</a:t>
            </a:r>
            <a:r>
              <a:rPr lang="en-US" altLang="ko-KR" sz="2400" b="1" smtClean="0">
                <a:ea typeface="굴림"/>
                <a:cs typeface="굴림"/>
              </a:rPr>
              <a:t> = </a:t>
            </a:r>
            <a:r>
              <a:rPr lang="en-US" altLang="ko-KR" sz="2400" b="1" i="1" smtClean="0">
                <a:ea typeface="굴림"/>
                <a:cs typeface="굴림"/>
              </a:rPr>
              <a:t>I</a:t>
            </a:r>
            <a:r>
              <a:rPr lang="en-US" altLang="ko-KR" sz="2400" b="1" i="1" baseline="-25000" smtClean="0">
                <a:ea typeface="굴림"/>
                <a:cs typeface="굴림"/>
              </a:rPr>
              <a:t>0</a:t>
            </a:r>
            <a:r>
              <a:rPr lang="en-US" altLang="ko-KR" sz="2400" b="1" smtClean="0">
                <a:ea typeface="굴림"/>
                <a:cs typeface="굴림"/>
              </a:rPr>
              <a:t> [1 – exp(-2.303 </a:t>
            </a:r>
            <a:r>
              <a:rPr lang="en-US" altLang="ko-KR" sz="2400" b="1" i="1" smtClean="0">
                <a:ea typeface="굴림"/>
                <a:cs typeface="굴림"/>
                <a:sym typeface="Symbol" pitchFamily="18" charset="2"/>
              </a:rPr>
              <a:t></a:t>
            </a:r>
            <a:r>
              <a:rPr lang="en-US" altLang="ko-KR" sz="2400" b="1" smtClean="0">
                <a:ea typeface="굴림"/>
                <a:cs typeface="굴림"/>
              </a:rPr>
              <a:t> </a:t>
            </a:r>
            <a:r>
              <a:rPr lang="en-US" altLang="ko-KR" sz="2400" b="1" i="1" smtClean="0">
                <a:ea typeface="굴림"/>
                <a:cs typeface="굴림"/>
              </a:rPr>
              <a:t>l</a:t>
            </a:r>
            <a:r>
              <a:rPr lang="en-US" altLang="ko-KR" sz="2400" b="1" smtClean="0">
                <a:ea typeface="굴림"/>
                <a:cs typeface="굴림"/>
              </a:rPr>
              <a:t> C)]</a:t>
            </a:r>
          </a:p>
          <a:p>
            <a:pPr algn="ctr">
              <a:lnSpc>
                <a:spcPct val="90000"/>
              </a:lnSpc>
              <a:spcBef>
                <a:spcPct val="0"/>
              </a:spcBef>
              <a:buFontTx/>
              <a:buNone/>
            </a:pPr>
            <a:endParaRPr lang="en-US" altLang="ko-KR" sz="2400" b="1" smtClean="0">
              <a:ea typeface="굴림"/>
              <a:cs typeface="굴림"/>
            </a:endParaRPr>
          </a:p>
          <a:p>
            <a:pPr algn="ctr">
              <a:lnSpc>
                <a:spcPct val="90000"/>
              </a:lnSpc>
              <a:spcBef>
                <a:spcPct val="0"/>
              </a:spcBef>
              <a:buFontTx/>
              <a:buNone/>
            </a:pPr>
            <a:endParaRPr lang="en-US" altLang="ko-KR" sz="2400" b="1" smtClean="0">
              <a:ea typeface="굴림"/>
              <a:cs typeface="굴림"/>
            </a:endParaRPr>
          </a:p>
          <a:p>
            <a:pPr>
              <a:lnSpc>
                <a:spcPct val="150000"/>
              </a:lnSpc>
              <a:spcBef>
                <a:spcPct val="0"/>
              </a:spcBef>
            </a:pPr>
            <a:r>
              <a:rPr lang="en-US" altLang="ko-KR" sz="2400" b="1" smtClean="0">
                <a:ea typeface="굴림"/>
                <a:cs typeface="굴림"/>
              </a:rPr>
              <a:t>For [PA] </a:t>
            </a:r>
            <a:r>
              <a:rPr lang="en-US" altLang="ko-KR" sz="2400" b="1" smtClean="0">
                <a:ea typeface="굴림"/>
                <a:cs typeface="굴림"/>
                <a:sym typeface="Euclid Math Two" pitchFamily="18" charset="2"/>
              </a:rPr>
              <a:t>&lt;</a:t>
            </a:r>
            <a:r>
              <a:rPr lang="en-US" altLang="ko-KR" sz="2400" b="1" smtClean="0">
                <a:ea typeface="굴림"/>
                <a:cs typeface="굴림"/>
              </a:rPr>
              <a:t> 4 mM the formation rate of products generated in the unimolecular decomposition of </a:t>
            </a:r>
            <a:r>
              <a:rPr lang="en-US" altLang="ko-KR" sz="2400" b="1" baseline="30000" smtClean="0">
                <a:ea typeface="굴림"/>
                <a:cs typeface="굴림"/>
              </a:rPr>
              <a:t>3</a:t>
            </a:r>
            <a:r>
              <a:rPr lang="en-US" altLang="ko-KR" sz="2400" b="1" smtClean="0">
                <a:ea typeface="굴림"/>
                <a:cs typeface="굴림"/>
              </a:rPr>
              <a:t>PA* increase linearly with [PA] (</a:t>
            </a:r>
            <a:r>
              <a:rPr lang="en-US" altLang="ko-KR" sz="2400" b="1" i="1" smtClean="0">
                <a:ea typeface="굴림"/>
                <a:cs typeface="굴림"/>
                <a:sym typeface="Symbol" pitchFamily="18" charset="2"/>
              </a:rPr>
              <a:t></a:t>
            </a:r>
            <a:r>
              <a:rPr lang="en-US" altLang="ko-KR" sz="2400" b="1" smtClean="0">
                <a:ea typeface="굴림"/>
                <a:cs typeface="굴림"/>
                <a:sym typeface="Symbol" pitchFamily="18" charset="2"/>
              </a:rPr>
              <a:t> </a:t>
            </a:r>
            <a:r>
              <a:rPr lang="en-US" altLang="ko-KR" sz="2400" b="1" smtClean="0">
                <a:ea typeface="굴림"/>
                <a:cs typeface="굴림"/>
                <a:sym typeface="Euclid Symbol" pitchFamily="18" charset="2"/>
              </a:rPr>
              <a:t></a:t>
            </a:r>
            <a:r>
              <a:rPr lang="en-US" altLang="ko-KR" sz="2400" b="1" smtClean="0">
                <a:ea typeface="굴림"/>
                <a:cs typeface="굴림"/>
                <a:sym typeface="Symbol" pitchFamily="18" charset="2"/>
              </a:rPr>
              <a:t> f[PA])</a:t>
            </a:r>
            <a:endParaRPr lang="en-US" altLang="ko-KR" sz="2400" b="1" smtClean="0">
              <a:ea typeface="굴림"/>
              <a:cs typeface="굴림"/>
            </a:endParaRPr>
          </a:p>
        </p:txBody>
      </p:sp>
      <p:sp>
        <p:nvSpPr>
          <p:cNvPr id="76802" name="Text Box 4"/>
          <p:cNvSpPr txBox="1">
            <a:spLocks noChangeArrowheads="1"/>
          </p:cNvSpPr>
          <p:nvPr/>
        </p:nvSpPr>
        <p:spPr bwMode="auto">
          <a:xfrm>
            <a:off x="2590800" y="2133600"/>
            <a:ext cx="5965825" cy="336550"/>
          </a:xfrm>
          <a:prstGeom prst="rect">
            <a:avLst/>
          </a:prstGeom>
          <a:noFill/>
          <a:ln w="9525">
            <a:noFill/>
            <a:miter lim="800000"/>
            <a:headEnd/>
            <a:tailEnd/>
          </a:ln>
        </p:spPr>
        <p:txBody>
          <a:bodyPr wrap="none">
            <a:spAutoFit/>
          </a:bodyPr>
          <a:lstStyle/>
          <a:p>
            <a:pPr algn="ctr"/>
            <a:r>
              <a:rPr lang="en-US">
                <a:solidFill>
                  <a:srgbClr val="0000FF"/>
                </a:solidFill>
              </a:rPr>
              <a:t>Kieber and Blough, (1990) </a:t>
            </a:r>
            <a:r>
              <a:rPr lang="en-US" i="1">
                <a:solidFill>
                  <a:srgbClr val="0000FF"/>
                </a:solidFill>
              </a:rPr>
              <a:t>Free Radical Res. Commun.</a:t>
            </a:r>
            <a:r>
              <a:rPr lang="en-US">
                <a:solidFill>
                  <a:srgbClr val="0000FF"/>
                </a:solidFill>
              </a:rPr>
              <a:t>, 10, </a:t>
            </a:r>
            <a:r>
              <a:rPr lang="en-US" i="1">
                <a:solidFill>
                  <a:srgbClr val="0000FF"/>
                </a:solidFill>
              </a:rPr>
              <a:t>109</a:t>
            </a:r>
          </a:p>
        </p:txBody>
      </p:sp>
      <p:sp>
        <p:nvSpPr>
          <p:cNvPr id="76803" name="Rectangle 14"/>
          <p:cNvSpPr>
            <a:spLocks noChangeArrowheads="1"/>
          </p:cNvSpPr>
          <p:nvPr/>
        </p:nvSpPr>
        <p:spPr bwMode="auto">
          <a:xfrm>
            <a:off x="0" y="0"/>
            <a:ext cx="9144000" cy="1066800"/>
          </a:xfrm>
          <a:prstGeom prst="rect">
            <a:avLst/>
          </a:prstGeom>
          <a:solidFill>
            <a:schemeClr val="tx1"/>
          </a:solidFill>
          <a:ln w="9525">
            <a:noFill/>
            <a:miter lim="800000"/>
            <a:headEnd/>
            <a:tailEnd/>
          </a:ln>
        </p:spPr>
        <p:txBody>
          <a:bodyPr wrap="none" anchor="ctr"/>
          <a:lstStyle/>
          <a:p>
            <a:endParaRPr lang="en-US" sz="1200"/>
          </a:p>
        </p:txBody>
      </p:sp>
      <p:sp>
        <p:nvSpPr>
          <p:cNvPr id="76804" name="Rectangle 4"/>
          <p:cNvSpPr txBox="1">
            <a:spLocks noChangeArrowheads="1"/>
          </p:cNvSpPr>
          <p:nvPr/>
        </p:nvSpPr>
        <p:spPr bwMode="auto">
          <a:xfrm>
            <a:off x="304800" y="457200"/>
            <a:ext cx="8610600" cy="381000"/>
          </a:xfrm>
          <a:prstGeom prst="rect">
            <a:avLst/>
          </a:prstGeom>
          <a:noFill/>
          <a:ln w="9525">
            <a:noFill/>
            <a:miter lim="800000"/>
            <a:headEnd/>
            <a:tailEnd/>
          </a:ln>
        </p:spPr>
        <p:txBody>
          <a:bodyPr anchor="ctr"/>
          <a:lstStyle/>
          <a:p>
            <a:pPr algn="ctr" eaLnBrk="0" hangingPunct="0"/>
            <a:r>
              <a:rPr lang="en-US" altLang="ko-KR" sz="3200">
                <a:solidFill>
                  <a:schemeClr val="bg1"/>
                </a:solidFill>
                <a:latin typeface="Arial Black" pitchFamily="34" charset="0"/>
                <a:ea typeface="굴림"/>
                <a:cs typeface="굴림"/>
              </a:rPr>
              <a:t>Pyruvic Acid Concentration Effects</a:t>
            </a:r>
          </a:p>
        </p:txBody>
      </p:sp>
      <p:sp>
        <p:nvSpPr>
          <p:cNvPr id="76805" name="Rectangle 10"/>
          <p:cNvSpPr>
            <a:spLocks noChangeArrowheads="1"/>
          </p:cNvSpPr>
          <p:nvPr/>
        </p:nvSpPr>
        <p:spPr bwMode="auto">
          <a:xfrm>
            <a:off x="0" y="990600"/>
            <a:ext cx="9144000" cy="76200"/>
          </a:xfrm>
          <a:prstGeom prst="rect">
            <a:avLst/>
          </a:prstGeom>
          <a:solidFill>
            <a:srgbClr val="002060"/>
          </a:solidFill>
          <a:ln w="9525">
            <a:solidFill>
              <a:schemeClr val="tx1"/>
            </a:solidFill>
            <a:miter lim="800000"/>
            <a:headEnd/>
            <a:tailEnd/>
          </a:ln>
        </p:spPr>
        <p:txBody>
          <a:bodyPr wrap="none" anchor="ctr"/>
          <a:lstStyle/>
          <a:p>
            <a:pPr marL="285750" indent="-285750" algn="ctr">
              <a:buFont typeface="Arial" charset="0"/>
              <a:buChar char="•"/>
            </a:pPr>
            <a:endParaRPr lang="en-US" sz="1400" b="0">
              <a:solidFill>
                <a:srgbClr val="A5002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73" name="Object 73"/>
          <p:cNvGraphicFramePr>
            <a:graphicFrameLocks noGrp="1" noChangeAspect="1"/>
          </p:cNvGraphicFramePr>
          <p:nvPr>
            <p:ph sz="half" idx="2"/>
          </p:nvPr>
        </p:nvGraphicFramePr>
        <p:xfrm>
          <a:off x="1905000" y="2438400"/>
          <a:ext cx="4572000" cy="3606800"/>
        </p:xfrm>
        <a:graphic>
          <a:graphicData uri="http://schemas.openxmlformats.org/presentationml/2006/ole">
            <p:oleObj spid="_x0000_s25673" name="SPW 8.0 Graph" r:id="rId3" imgW="5894222" imgH="4649724" progId="SigmaPlotGraphicObject.9">
              <p:embed/>
            </p:oleObj>
          </a:graphicData>
        </a:graphic>
      </p:graphicFrame>
      <p:graphicFrame>
        <p:nvGraphicFramePr>
          <p:cNvPr id="25674" name="Object 74"/>
          <p:cNvGraphicFramePr>
            <a:graphicFrameLocks noGrp="1" noChangeAspect="1"/>
          </p:cNvGraphicFramePr>
          <p:nvPr>
            <p:ph sz="half" idx="1"/>
          </p:nvPr>
        </p:nvGraphicFramePr>
        <p:xfrm>
          <a:off x="3124200" y="2971800"/>
          <a:ext cx="1778000" cy="609600"/>
        </p:xfrm>
        <a:graphic>
          <a:graphicData uri="http://schemas.openxmlformats.org/presentationml/2006/ole">
            <p:oleObj spid="_x0000_s25674" name="Equation" r:id="rId4" imgW="1778000" imgH="609600" progId="Equation.DSMT4">
              <p:embed/>
            </p:oleObj>
          </a:graphicData>
        </a:graphic>
      </p:graphicFrame>
      <p:sp>
        <p:nvSpPr>
          <p:cNvPr id="25675" name="Text Box 4"/>
          <p:cNvSpPr txBox="1">
            <a:spLocks noChangeArrowheads="1"/>
          </p:cNvSpPr>
          <p:nvPr/>
        </p:nvSpPr>
        <p:spPr bwMode="auto">
          <a:xfrm>
            <a:off x="4419600" y="6477000"/>
            <a:ext cx="4572000" cy="304800"/>
          </a:xfrm>
          <a:prstGeom prst="rect">
            <a:avLst/>
          </a:prstGeom>
          <a:noFill/>
          <a:ln w="9525">
            <a:noFill/>
            <a:miter lim="800000"/>
            <a:headEnd/>
            <a:tailEnd/>
          </a:ln>
        </p:spPr>
        <p:txBody>
          <a:bodyPr>
            <a:spAutoFit/>
          </a:bodyPr>
          <a:lstStyle/>
          <a:p>
            <a:pPr algn="ctr"/>
            <a:r>
              <a:rPr lang="en-US" sz="1400">
                <a:solidFill>
                  <a:srgbClr val="0000FF"/>
                </a:solidFill>
              </a:rPr>
              <a:t>Guzman </a:t>
            </a:r>
            <a:r>
              <a:rPr lang="en-US" sz="1400" i="1">
                <a:solidFill>
                  <a:srgbClr val="0000FF"/>
                </a:solidFill>
              </a:rPr>
              <a:t>et al.</a:t>
            </a:r>
            <a:r>
              <a:rPr lang="en-US" sz="1400">
                <a:solidFill>
                  <a:srgbClr val="0000FF"/>
                </a:solidFill>
              </a:rPr>
              <a:t> (2006) </a:t>
            </a:r>
            <a:r>
              <a:rPr lang="en-US" sz="1400" i="1">
                <a:solidFill>
                  <a:srgbClr val="0000FF"/>
                </a:solidFill>
              </a:rPr>
              <a:t>J. Phys. Chem. A</a:t>
            </a:r>
            <a:r>
              <a:rPr lang="en-US" sz="1400">
                <a:solidFill>
                  <a:srgbClr val="0000FF"/>
                </a:solidFill>
              </a:rPr>
              <a:t>, 110, </a:t>
            </a:r>
            <a:r>
              <a:rPr lang="en-US" sz="1400" i="1">
                <a:solidFill>
                  <a:srgbClr val="0000FF"/>
                </a:solidFill>
              </a:rPr>
              <a:t>3619</a:t>
            </a:r>
          </a:p>
        </p:txBody>
      </p:sp>
      <p:sp>
        <p:nvSpPr>
          <p:cNvPr id="25676" name="Rectangle 6"/>
          <p:cNvSpPr>
            <a:spLocks noChangeArrowheads="1"/>
          </p:cNvSpPr>
          <p:nvPr/>
        </p:nvSpPr>
        <p:spPr bwMode="auto">
          <a:xfrm>
            <a:off x="228600" y="1112838"/>
            <a:ext cx="8686800" cy="1477962"/>
          </a:xfrm>
          <a:prstGeom prst="rect">
            <a:avLst/>
          </a:prstGeom>
          <a:noFill/>
          <a:ln w="9525">
            <a:noFill/>
            <a:miter lim="800000"/>
            <a:headEnd/>
            <a:tailEnd/>
          </a:ln>
        </p:spPr>
        <p:txBody>
          <a:bodyPr>
            <a:spAutoFit/>
          </a:bodyPr>
          <a:lstStyle/>
          <a:p>
            <a:pPr eaLnBrk="0" hangingPunct="0"/>
            <a:r>
              <a:rPr lang="en-US" sz="1800" u="sng">
                <a:latin typeface="Verdana" pitchFamily="34" charset="0"/>
              </a:rPr>
              <a:t>conditions</a:t>
            </a:r>
            <a:r>
              <a:rPr lang="en-US" sz="1800">
                <a:latin typeface="Verdana" pitchFamily="34" charset="0"/>
              </a:rPr>
              <a:t>: assume </a:t>
            </a:r>
            <a:r>
              <a:rPr lang="en-US" sz="1800" i="1">
                <a:latin typeface="Verdana" pitchFamily="34" charset="0"/>
              </a:rPr>
              <a:t>a</a:t>
            </a:r>
            <a:r>
              <a:rPr lang="en-US" sz="1800" i="1" baseline="-25000">
                <a:latin typeface="Verdana" pitchFamily="34" charset="0"/>
              </a:rPr>
              <a:t>w</a:t>
            </a:r>
            <a:r>
              <a:rPr lang="en-US" sz="1800">
                <a:latin typeface="Verdana" pitchFamily="34" charset="0"/>
              </a:rPr>
              <a:t>= 0.5 </a:t>
            </a:r>
          </a:p>
          <a:p>
            <a:pPr eaLnBrk="0" hangingPunct="0"/>
            <a:endParaRPr lang="en-US" sz="1800">
              <a:latin typeface="Verdana" pitchFamily="34" charset="0"/>
            </a:endParaRPr>
          </a:p>
          <a:p>
            <a:pPr eaLnBrk="0" hangingPunct="0"/>
            <a:r>
              <a:rPr lang="en-US" sz="1800">
                <a:latin typeface="Verdana" pitchFamily="34" charset="0"/>
              </a:rPr>
              <a:t>	        0.6 g H2O/1 g NH</a:t>
            </a:r>
            <a:r>
              <a:rPr lang="en-US" sz="1800" baseline="-25000">
                <a:latin typeface="Verdana" pitchFamily="34" charset="0"/>
              </a:rPr>
              <a:t>4</a:t>
            </a:r>
            <a:r>
              <a:rPr lang="en-US" sz="1800">
                <a:latin typeface="Verdana" pitchFamily="34" charset="0"/>
              </a:rPr>
              <a:t>HSO</a:t>
            </a:r>
            <a:r>
              <a:rPr lang="en-US" sz="1800" baseline="-25000">
                <a:latin typeface="Verdana" pitchFamily="34" charset="0"/>
              </a:rPr>
              <a:t>4</a:t>
            </a:r>
            <a:endParaRPr lang="en-US" sz="1800">
              <a:latin typeface="Verdana" pitchFamily="34" charset="0"/>
            </a:endParaRPr>
          </a:p>
          <a:p>
            <a:pPr eaLnBrk="0" hangingPunct="0"/>
            <a:endParaRPr lang="en-US" sz="1800">
              <a:latin typeface="Verdana" pitchFamily="34" charset="0"/>
            </a:endParaRPr>
          </a:p>
          <a:p>
            <a:pPr eaLnBrk="0" hangingPunct="0"/>
            <a:r>
              <a:rPr lang="en-US" sz="1800">
                <a:latin typeface="Verdana" pitchFamily="34" charset="0"/>
              </a:rPr>
              <a:t>	        1 - 10 </a:t>
            </a:r>
            <a:r>
              <a:rPr lang="en-US" sz="1800">
                <a:latin typeface="Verdana" pitchFamily="34" charset="0"/>
                <a:sym typeface="Symbol" pitchFamily="18" charset="2"/>
              </a:rPr>
              <a:t>m</a:t>
            </a:r>
            <a:r>
              <a:rPr lang="en-US" sz="1800">
                <a:latin typeface="Verdana" pitchFamily="34" charset="0"/>
              </a:rPr>
              <a:t>g Pyruvic acid/g Sulfate </a:t>
            </a:r>
            <a:r>
              <a:rPr lang="en-US" sz="1800">
                <a:latin typeface="Verdana" pitchFamily="34" charset="0"/>
                <a:sym typeface="Symbol" pitchFamily="18" charset="2"/>
              </a:rPr>
              <a:t> 0.02 M to 0.2 M PA</a:t>
            </a:r>
          </a:p>
        </p:txBody>
      </p:sp>
      <p:sp>
        <p:nvSpPr>
          <p:cNvPr id="25677" name="Text Box 9"/>
          <p:cNvSpPr txBox="1">
            <a:spLocks noChangeArrowheads="1"/>
          </p:cNvSpPr>
          <p:nvPr/>
        </p:nvSpPr>
        <p:spPr bwMode="auto">
          <a:xfrm>
            <a:off x="1143000" y="6019800"/>
            <a:ext cx="7273925" cy="457200"/>
          </a:xfrm>
          <a:prstGeom prst="rect">
            <a:avLst/>
          </a:prstGeom>
          <a:noFill/>
          <a:ln w="9525">
            <a:noFill/>
            <a:miter lim="800000"/>
            <a:headEnd/>
            <a:tailEnd/>
          </a:ln>
        </p:spPr>
        <p:txBody>
          <a:bodyPr wrap="none">
            <a:spAutoFit/>
          </a:bodyPr>
          <a:lstStyle/>
          <a:p>
            <a:r>
              <a:rPr lang="en-US" sz="2400"/>
              <a:t>Mechanism involves a bimolecular initiation process!</a:t>
            </a:r>
          </a:p>
        </p:txBody>
      </p:sp>
      <p:sp>
        <p:nvSpPr>
          <p:cNvPr id="25678" name="Text Box 13"/>
          <p:cNvSpPr txBox="1">
            <a:spLocks noChangeArrowheads="1"/>
          </p:cNvSpPr>
          <p:nvPr/>
        </p:nvSpPr>
        <p:spPr bwMode="auto">
          <a:xfrm>
            <a:off x="7467600" y="4572000"/>
            <a:ext cx="1422400" cy="366713"/>
          </a:xfrm>
          <a:prstGeom prst="rect">
            <a:avLst/>
          </a:prstGeom>
          <a:noFill/>
          <a:ln w="9525">
            <a:noFill/>
            <a:miter lim="800000"/>
            <a:headEnd/>
            <a:tailEnd/>
          </a:ln>
        </p:spPr>
        <p:txBody>
          <a:bodyPr wrap="none">
            <a:spAutoFit/>
          </a:bodyPr>
          <a:lstStyle/>
          <a:p>
            <a:r>
              <a:rPr lang="en-US" sz="1800"/>
              <a:t>K = 158 mM</a:t>
            </a:r>
          </a:p>
        </p:txBody>
      </p:sp>
      <p:sp>
        <p:nvSpPr>
          <p:cNvPr id="25679" name="Rectangle 14"/>
          <p:cNvSpPr>
            <a:spLocks noChangeArrowheads="1"/>
          </p:cNvSpPr>
          <p:nvPr/>
        </p:nvSpPr>
        <p:spPr bwMode="auto">
          <a:xfrm>
            <a:off x="0" y="0"/>
            <a:ext cx="9144000" cy="1066800"/>
          </a:xfrm>
          <a:prstGeom prst="rect">
            <a:avLst/>
          </a:prstGeom>
          <a:solidFill>
            <a:schemeClr val="tx1"/>
          </a:solidFill>
          <a:ln w="9525">
            <a:noFill/>
            <a:miter lim="800000"/>
            <a:headEnd/>
            <a:tailEnd/>
          </a:ln>
        </p:spPr>
        <p:txBody>
          <a:bodyPr wrap="none" anchor="ctr"/>
          <a:lstStyle/>
          <a:p>
            <a:endParaRPr lang="en-US" sz="1200"/>
          </a:p>
        </p:txBody>
      </p:sp>
      <p:sp>
        <p:nvSpPr>
          <p:cNvPr id="25680" name="Rectangle 4"/>
          <p:cNvSpPr txBox="1">
            <a:spLocks noChangeArrowheads="1"/>
          </p:cNvSpPr>
          <p:nvPr/>
        </p:nvSpPr>
        <p:spPr bwMode="auto">
          <a:xfrm>
            <a:off x="304800" y="457200"/>
            <a:ext cx="8610600" cy="381000"/>
          </a:xfrm>
          <a:prstGeom prst="rect">
            <a:avLst/>
          </a:prstGeom>
          <a:noFill/>
          <a:ln w="9525">
            <a:noFill/>
            <a:miter lim="800000"/>
            <a:headEnd/>
            <a:tailEnd/>
          </a:ln>
        </p:spPr>
        <p:txBody>
          <a:bodyPr anchor="ctr"/>
          <a:lstStyle/>
          <a:p>
            <a:pPr algn="ctr" eaLnBrk="0" hangingPunct="0"/>
            <a:r>
              <a:rPr lang="en-US" altLang="ko-KR" sz="3200">
                <a:solidFill>
                  <a:schemeClr val="bg1"/>
                </a:solidFill>
                <a:latin typeface="Arial Black" pitchFamily="34" charset="0"/>
                <a:ea typeface="굴림"/>
                <a:cs typeface="굴림"/>
              </a:rPr>
              <a:t>Pyruvic Acid Concentration Effects</a:t>
            </a:r>
          </a:p>
        </p:txBody>
      </p:sp>
      <p:sp>
        <p:nvSpPr>
          <p:cNvPr id="25681" name="Rectangle 10"/>
          <p:cNvSpPr>
            <a:spLocks noChangeArrowheads="1"/>
          </p:cNvSpPr>
          <p:nvPr/>
        </p:nvSpPr>
        <p:spPr bwMode="auto">
          <a:xfrm>
            <a:off x="0" y="990600"/>
            <a:ext cx="9144000" cy="76200"/>
          </a:xfrm>
          <a:prstGeom prst="rect">
            <a:avLst/>
          </a:prstGeom>
          <a:solidFill>
            <a:srgbClr val="002060"/>
          </a:solidFill>
          <a:ln w="9525">
            <a:solidFill>
              <a:schemeClr val="tx1"/>
            </a:solidFill>
            <a:miter lim="800000"/>
            <a:headEnd/>
            <a:tailEnd/>
          </a:ln>
        </p:spPr>
        <p:txBody>
          <a:bodyPr wrap="none" anchor="ctr"/>
          <a:lstStyle/>
          <a:p>
            <a:pPr marL="285750" indent="-285750" algn="ctr">
              <a:buFont typeface="Arial" charset="0"/>
              <a:buChar char="•"/>
            </a:pPr>
            <a:endParaRPr lang="en-US" sz="1400" b="0">
              <a:solidFill>
                <a:srgbClr val="A5002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6639" name="Rectangle 4"/>
          <p:cNvSpPr>
            <a:spLocks noGrp="1" noChangeArrowheads="1"/>
          </p:cNvSpPr>
          <p:nvPr>
            <p:ph type="title"/>
          </p:nvPr>
        </p:nvSpPr>
        <p:spPr>
          <a:xfrm>
            <a:off x="0" y="384175"/>
            <a:ext cx="9144000" cy="1216025"/>
          </a:xfrm>
        </p:spPr>
        <p:txBody>
          <a:bodyPr/>
          <a:lstStyle/>
          <a:p>
            <a:r>
              <a:rPr lang="en-US" sz="2000" smtClean="0">
                <a:solidFill>
                  <a:schemeClr val="bg1"/>
                </a:solidFill>
              </a:rPr>
              <a:t>CO</a:t>
            </a:r>
            <a:r>
              <a:rPr lang="en-US" sz="2000" baseline="-25000" smtClean="0">
                <a:solidFill>
                  <a:schemeClr val="bg1"/>
                </a:solidFill>
              </a:rPr>
              <a:t>2</a:t>
            </a:r>
            <a:r>
              <a:rPr lang="en-US" sz="2000" smtClean="0">
                <a:solidFill>
                  <a:schemeClr val="bg1"/>
                </a:solidFill>
              </a:rPr>
              <a:t>(g) released during irradiation of frozen, deareated aqueous PA (100 mM) doped with TEMPO at 253 K. (</a:t>
            </a:r>
            <a:r>
              <a:rPr lang="en-US" sz="2000" smtClean="0">
                <a:solidFill>
                  <a:schemeClr val="bg1"/>
                </a:solidFill>
                <a:cs typeface="Arial" charset="0"/>
                <a:sym typeface="Euclid Math Two" pitchFamily="18" charset="2"/>
              </a:rPr>
              <a:t>▲</a:t>
            </a:r>
            <a:r>
              <a:rPr lang="en-US" sz="2000" smtClean="0">
                <a:solidFill>
                  <a:schemeClr val="bg1"/>
                </a:solidFill>
              </a:rPr>
              <a:t>) without TEMPO; (</a:t>
            </a:r>
            <a:r>
              <a:rPr lang="en-US" sz="2000" smtClean="0">
                <a:solidFill>
                  <a:srgbClr val="FFFF00"/>
                </a:solidFill>
                <a:cs typeface="Arial" charset="0"/>
                <a:sym typeface="Euclid Math Two" pitchFamily="18" charset="2"/>
              </a:rPr>
              <a:t>▼</a:t>
            </a:r>
            <a:r>
              <a:rPr lang="en-US" sz="2000" smtClean="0">
                <a:solidFill>
                  <a:schemeClr val="bg1"/>
                </a:solidFill>
              </a:rPr>
              <a:t>) [TEMPO] = 0.25 mM; (</a:t>
            </a:r>
            <a:r>
              <a:rPr lang="en-US" sz="2000" smtClean="0">
                <a:solidFill>
                  <a:srgbClr val="FF3300"/>
                </a:solidFill>
                <a:latin typeface="Arial Black" pitchFamily="34" charset="0"/>
                <a:sym typeface="Euclid Math Two" pitchFamily="18" charset="2"/>
              </a:rPr>
              <a:t>●</a:t>
            </a:r>
            <a:r>
              <a:rPr lang="en-US" sz="2000" smtClean="0">
                <a:solidFill>
                  <a:schemeClr val="bg1"/>
                </a:solidFill>
              </a:rPr>
              <a:t>) [TEMPO] = 1.00 mM; (</a:t>
            </a:r>
            <a:r>
              <a:rPr lang="en-US" sz="2000" smtClean="0">
                <a:solidFill>
                  <a:srgbClr val="00FF00"/>
                </a:solidFill>
                <a:cs typeface="Arial" charset="0"/>
                <a:sym typeface="Euclid Math One" pitchFamily="18" charset="2"/>
              </a:rPr>
              <a:t>■</a:t>
            </a:r>
            <a:r>
              <a:rPr lang="en-US" sz="2000" smtClean="0">
                <a:solidFill>
                  <a:schemeClr val="bg1"/>
                </a:solidFill>
              </a:rPr>
              <a:t>) [TEMPO] = 2.40 mM </a:t>
            </a:r>
          </a:p>
        </p:txBody>
      </p:sp>
      <p:graphicFrame>
        <p:nvGraphicFramePr>
          <p:cNvPr id="26637" name="Object 13"/>
          <p:cNvGraphicFramePr>
            <a:graphicFrameLocks noGrp="1" noChangeAspect="1"/>
          </p:cNvGraphicFramePr>
          <p:nvPr>
            <p:ph idx="1"/>
          </p:nvPr>
        </p:nvGraphicFramePr>
        <p:xfrm>
          <a:off x="1763713" y="1752600"/>
          <a:ext cx="5607050" cy="4267200"/>
        </p:xfrm>
        <a:graphic>
          <a:graphicData uri="http://schemas.openxmlformats.org/presentationml/2006/ole">
            <p:oleObj spid="_x0000_s26637" name="SPW 8.0 Graph" r:id="rId3" imgW="5879592" imgH="4475988" progId="SigmaPlotGraphicObject.9">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4" name="Rectangle 18"/>
          <p:cNvSpPr>
            <a:spLocks noChangeArrowheads="1"/>
          </p:cNvSpPr>
          <p:nvPr/>
        </p:nvSpPr>
        <p:spPr bwMode="auto">
          <a:xfrm>
            <a:off x="0" y="0"/>
            <a:ext cx="9144000" cy="1066800"/>
          </a:xfrm>
          <a:prstGeom prst="rect">
            <a:avLst/>
          </a:prstGeom>
          <a:solidFill>
            <a:schemeClr val="tx1"/>
          </a:solidFill>
          <a:ln w="9525">
            <a:noFill/>
            <a:miter lim="800000"/>
            <a:headEnd/>
            <a:tailEnd/>
          </a:ln>
        </p:spPr>
        <p:txBody>
          <a:bodyPr wrap="none" anchor="ctr"/>
          <a:lstStyle/>
          <a:p>
            <a:endParaRPr lang="en-US"/>
          </a:p>
        </p:txBody>
      </p:sp>
      <p:sp>
        <p:nvSpPr>
          <p:cNvPr id="18605" name="Rectangle 2"/>
          <p:cNvSpPr>
            <a:spLocks noGrp="1" noChangeArrowheads="1"/>
          </p:cNvSpPr>
          <p:nvPr>
            <p:ph type="title"/>
          </p:nvPr>
        </p:nvSpPr>
        <p:spPr>
          <a:xfrm>
            <a:off x="457200" y="76200"/>
            <a:ext cx="8229600" cy="960438"/>
          </a:xfrm>
        </p:spPr>
        <p:txBody>
          <a:bodyPr/>
          <a:lstStyle/>
          <a:p>
            <a:r>
              <a:rPr lang="en-US" altLang="ko-KR" sz="2800" smtClean="0">
                <a:solidFill>
                  <a:schemeClr val="bg1"/>
                </a:solidFill>
                <a:ea typeface="굴림"/>
                <a:cs typeface="굴림"/>
              </a:rPr>
              <a:t>Quantum Yields for the overall CO</a:t>
            </a:r>
            <a:r>
              <a:rPr lang="en-US" altLang="ko-KR" sz="2800" baseline="-25000" smtClean="0">
                <a:solidFill>
                  <a:schemeClr val="bg1"/>
                </a:solidFill>
                <a:ea typeface="굴림"/>
                <a:cs typeface="굴림"/>
              </a:rPr>
              <a:t>2</a:t>
            </a:r>
            <a:r>
              <a:rPr lang="en-US" altLang="ko-KR" sz="2800" smtClean="0">
                <a:solidFill>
                  <a:schemeClr val="bg1"/>
                </a:solidFill>
                <a:ea typeface="굴림"/>
                <a:cs typeface="굴림"/>
              </a:rPr>
              <a:t> production in frozen solutions</a:t>
            </a:r>
          </a:p>
        </p:txBody>
      </p:sp>
      <p:sp>
        <p:nvSpPr>
          <p:cNvPr id="18606" name="Rectangle 3"/>
          <p:cNvSpPr>
            <a:spLocks noGrp="1" noChangeArrowheads="1"/>
          </p:cNvSpPr>
          <p:nvPr>
            <p:ph type="body" sz="half" idx="1"/>
          </p:nvPr>
        </p:nvSpPr>
        <p:spPr>
          <a:xfrm>
            <a:off x="457200" y="1066800"/>
            <a:ext cx="8382000" cy="990600"/>
          </a:xfrm>
        </p:spPr>
        <p:txBody>
          <a:bodyPr/>
          <a:lstStyle/>
          <a:p>
            <a:pPr>
              <a:spcBef>
                <a:spcPct val="0"/>
              </a:spcBef>
              <a:buFontTx/>
              <a:buNone/>
            </a:pPr>
            <a:r>
              <a:rPr lang="en-US" altLang="ko-KR" sz="2400" smtClean="0">
                <a:ea typeface="굴림"/>
                <a:cs typeface="굴림"/>
                <a:sym typeface="Symbol" pitchFamily="18" charset="2"/>
              </a:rPr>
              <a:t>Solution </a:t>
            </a:r>
            <a:r>
              <a:rPr lang="en-US" altLang="ko-KR" sz="2400" smtClean="0">
                <a:ea typeface="굴림"/>
                <a:cs typeface="굴림"/>
              </a:rPr>
              <a:t>&lt; 270 K</a:t>
            </a:r>
          </a:p>
        </p:txBody>
      </p:sp>
      <p:graphicFrame>
        <p:nvGraphicFramePr>
          <p:cNvPr id="18599" name="Object 167"/>
          <p:cNvGraphicFramePr>
            <a:graphicFrameLocks noGrp="1" noChangeAspect="1"/>
          </p:cNvGraphicFramePr>
          <p:nvPr>
            <p:ph sz="quarter" idx="2"/>
          </p:nvPr>
        </p:nvGraphicFramePr>
        <p:xfrm>
          <a:off x="1447800" y="1628775"/>
          <a:ext cx="5538788" cy="657225"/>
        </p:xfrm>
        <a:graphic>
          <a:graphicData uri="http://schemas.openxmlformats.org/presentationml/2006/ole">
            <p:oleObj spid="_x0000_s18599" name="Equation" r:id="rId4" imgW="5562600" imgH="660400" progId="Equation.DSMT4">
              <p:embed/>
            </p:oleObj>
          </a:graphicData>
        </a:graphic>
      </p:graphicFrame>
      <p:sp>
        <p:nvSpPr>
          <p:cNvPr id="18607" name="Rectangle 6"/>
          <p:cNvSpPr>
            <a:spLocks noChangeArrowheads="1"/>
          </p:cNvSpPr>
          <p:nvPr/>
        </p:nvSpPr>
        <p:spPr bwMode="auto">
          <a:xfrm>
            <a:off x="685800" y="6324600"/>
            <a:ext cx="5099050" cy="369888"/>
          </a:xfrm>
          <a:prstGeom prst="rect">
            <a:avLst/>
          </a:prstGeom>
          <a:noFill/>
          <a:ln w="9525">
            <a:noFill/>
            <a:miter lim="800000"/>
            <a:headEnd/>
            <a:tailEnd/>
          </a:ln>
        </p:spPr>
        <p:txBody>
          <a:bodyPr wrap="none">
            <a:spAutoFit/>
          </a:bodyPr>
          <a:lstStyle/>
          <a:p>
            <a:r>
              <a:rPr lang="en-US" altLang="ko-KR" sz="1800" b="0">
                <a:ea typeface="굴림"/>
                <a:cs typeface="굴림"/>
                <a:sym typeface="Symbol" pitchFamily="18" charset="2"/>
              </a:rPr>
              <a:t>Frozen: Log </a:t>
            </a:r>
            <a:r>
              <a:rPr lang="en-US" altLang="ko-KR" sz="1800" b="0">
                <a:ea typeface="굴림"/>
                <a:cs typeface="굴림"/>
              </a:rPr>
              <a:t>(CO</a:t>
            </a:r>
            <a:r>
              <a:rPr lang="en-US" altLang="ko-KR" sz="1800" b="0" baseline="-25000">
                <a:ea typeface="굴림"/>
                <a:cs typeface="굴림"/>
              </a:rPr>
              <a:t>2</a:t>
            </a:r>
            <a:r>
              <a:rPr lang="en-US" altLang="ko-KR" sz="1800" b="0">
                <a:ea typeface="굴림"/>
                <a:cs typeface="굴림"/>
              </a:rPr>
              <a:t>) = 0.81 – 338/T @ T &lt; 269 K</a:t>
            </a:r>
          </a:p>
        </p:txBody>
      </p:sp>
      <p:graphicFrame>
        <p:nvGraphicFramePr>
          <p:cNvPr id="18600" name="Object 168"/>
          <p:cNvGraphicFramePr>
            <a:graphicFrameLocks noChangeAspect="1"/>
          </p:cNvGraphicFramePr>
          <p:nvPr/>
        </p:nvGraphicFramePr>
        <p:xfrm>
          <a:off x="1295400" y="3429000"/>
          <a:ext cx="6332538" cy="974725"/>
        </p:xfrm>
        <a:graphic>
          <a:graphicData uri="http://schemas.openxmlformats.org/presentationml/2006/ole">
            <p:oleObj spid="_x0000_s18600" name="Equation" r:id="rId5" imgW="6273800" imgH="965200" progId="Equation.DSMT4">
              <p:embed/>
            </p:oleObj>
          </a:graphicData>
        </a:graphic>
      </p:graphicFrame>
      <p:graphicFrame>
        <p:nvGraphicFramePr>
          <p:cNvPr id="18601" name="Object 169"/>
          <p:cNvGraphicFramePr>
            <a:graphicFrameLocks noChangeAspect="1"/>
          </p:cNvGraphicFramePr>
          <p:nvPr/>
        </p:nvGraphicFramePr>
        <p:xfrm>
          <a:off x="1219200" y="4648200"/>
          <a:ext cx="3394075" cy="1116013"/>
        </p:xfrm>
        <a:graphic>
          <a:graphicData uri="http://schemas.openxmlformats.org/presentationml/2006/ole">
            <p:oleObj spid="_x0000_s18601" name="Equation" r:id="rId6" imgW="3403600" imgH="1117600" progId="Equation.DSMT4">
              <p:embed/>
            </p:oleObj>
          </a:graphicData>
        </a:graphic>
      </p:graphicFrame>
      <p:graphicFrame>
        <p:nvGraphicFramePr>
          <p:cNvPr id="18602" name="Object 170"/>
          <p:cNvGraphicFramePr>
            <a:graphicFrameLocks noChangeAspect="1"/>
          </p:cNvGraphicFramePr>
          <p:nvPr/>
        </p:nvGraphicFramePr>
        <p:xfrm>
          <a:off x="1631950" y="2438400"/>
          <a:ext cx="1714500" cy="635000"/>
        </p:xfrm>
        <a:graphic>
          <a:graphicData uri="http://schemas.openxmlformats.org/presentationml/2006/ole">
            <p:oleObj spid="_x0000_s18602" name="Equation" r:id="rId7" imgW="1714500" imgH="635000" progId="Equation.DSMT4">
              <p:embed/>
            </p:oleObj>
          </a:graphicData>
        </a:graphic>
      </p:graphicFrame>
      <p:graphicFrame>
        <p:nvGraphicFramePr>
          <p:cNvPr id="18603" name="Object 171"/>
          <p:cNvGraphicFramePr>
            <a:graphicFrameLocks noGrp="1" noChangeAspect="1"/>
          </p:cNvGraphicFramePr>
          <p:nvPr>
            <p:ph sz="quarter" idx="3"/>
          </p:nvPr>
        </p:nvGraphicFramePr>
        <p:xfrm>
          <a:off x="4267200" y="2590800"/>
          <a:ext cx="1955800" cy="327025"/>
        </p:xfrm>
        <a:graphic>
          <a:graphicData uri="http://schemas.openxmlformats.org/presentationml/2006/ole">
            <p:oleObj spid="_x0000_s18603" name="Equation" r:id="rId8" imgW="1968500" imgH="330200" progId="Equation.DSMT4">
              <p:embed/>
            </p:oleObj>
          </a:graphicData>
        </a:graphic>
      </p:graphicFrame>
      <p:sp>
        <p:nvSpPr>
          <p:cNvPr id="18608" name="Rectangle 10"/>
          <p:cNvSpPr>
            <a:spLocks noChangeArrowheads="1"/>
          </p:cNvSpPr>
          <p:nvPr/>
        </p:nvSpPr>
        <p:spPr bwMode="auto">
          <a:xfrm>
            <a:off x="0" y="9906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0" y="3733800"/>
            <a:ext cx="9144000" cy="2438400"/>
          </a:xfrm>
          <a:prstGeom prst="rect">
            <a:avLst/>
          </a:prstGeom>
          <a:solidFill>
            <a:schemeClr val="accent1">
              <a:alpha val="49000"/>
            </a:schemeClr>
          </a:solidFill>
          <a:ln w="9525" cap="flat" cmpd="sng" algn="ctr">
            <a:solidFill>
              <a:schemeClr val="accent5"/>
            </a:soli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4157" name="Rectangle 2"/>
          <p:cNvSpPr>
            <a:spLocks noChangeArrowheads="1"/>
          </p:cNvSpPr>
          <p:nvPr/>
        </p:nvSpPr>
        <p:spPr bwMode="auto">
          <a:xfrm>
            <a:off x="0" y="0"/>
            <a:ext cx="9144000" cy="838200"/>
          </a:xfrm>
          <a:prstGeom prst="rect">
            <a:avLst/>
          </a:prstGeom>
          <a:solidFill>
            <a:schemeClr val="tx1"/>
          </a:solidFill>
          <a:ln w="9525">
            <a:noFill/>
            <a:miter lim="800000"/>
            <a:headEnd/>
            <a:tailEnd/>
          </a:ln>
        </p:spPr>
        <p:txBody>
          <a:bodyPr wrap="none" anchor="ctr"/>
          <a:lstStyle/>
          <a:p>
            <a:endParaRPr lang="en-US"/>
          </a:p>
        </p:txBody>
      </p:sp>
      <p:grpSp>
        <p:nvGrpSpPr>
          <p:cNvPr id="4158" name="Group 4"/>
          <p:cNvGrpSpPr>
            <a:grpSpLocks/>
          </p:cNvGrpSpPr>
          <p:nvPr/>
        </p:nvGrpSpPr>
        <p:grpSpPr bwMode="auto">
          <a:xfrm>
            <a:off x="304800" y="990600"/>
            <a:ext cx="8121650" cy="987425"/>
            <a:chOff x="212" y="242"/>
            <a:chExt cx="5116" cy="622"/>
          </a:xfrm>
        </p:grpSpPr>
        <p:sp>
          <p:nvSpPr>
            <p:cNvPr id="4170" name="Text Box 5"/>
            <p:cNvSpPr txBox="1">
              <a:spLocks noChangeArrowheads="1"/>
            </p:cNvSpPr>
            <p:nvPr/>
          </p:nvSpPr>
          <p:spPr bwMode="auto">
            <a:xfrm>
              <a:off x="212" y="434"/>
              <a:ext cx="1708" cy="231"/>
            </a:xfrm>
            <a:prstGeom prst="rect">
              <a:avLst/>
            </a:prstGeom>
            <a:noFill/>
            <a:ln w="9525">
              <a:noFill/>
              <a:miter lim="800000"/>
              <a:headEnd/>
              <a:tailEnd/>
            </a:ln>
          </p:spPr>
          <p:txBody>
            <a:bodyPr wrap="none">
              <a:spAutoFit/>
            </a:bodyPr>
            <a:lstStyle/>
            <a:p>
              <a:pPr algn="ctr"/>
              <a:r>
                <a:rPr lang="en-US" sz="1800" b="0"/>
                <a:t>Organic Macromolecules</a:t>
              </a:r>
            </a:p>
          </p:txBody>
        </p:sp>
        <p:sp>
          <p:nvSpPr>
            <p:cNvPr id="4171" name="Line 6"/>
            <p:cNvSpPr>
              <a:spLocks noChangeShapeType="1"/>
            </p:cNvSpPr>
            <p:nvPr/>
          </p:nvSpPr>
          <p:spPr bwMode="auto">
            <a:xfrm>
              <a:off x="1899" y="576"/>
              <a:ext cx="384" cy="0"/>
            </a:xfrm>
            <a:prstGeom prst="line">
              <a:avLst/>
            </a:prstGeom>
            <a:noFill/>
            <a:ln w="9525">
              <a:solidFill>
                <a:schemeClr val="tx1"/>
              </a:solidFill>
              <a:round/>
              <a:headEnd/>
              <a:tailEnd type="triangle" w="med" len="med"/>
            </a:ln>
          </p:spPr>
          <p:txBody>
            <a:bodyPr/>
            <a:lstStyle/>
            <a:p>
              <a:endParaRPr lang="en-US"/>
            </a:p>
          </p:txBody>
        </p:sp>
        <p:sp>
          <p:nvSpPr>
            <p:cNvPr id="4172" name="Line 7"/>
            <p:cNvSpPr>
              <a:spLocks noChangeShapeType="1"/>
            </p:cNvSpPr>
            <p:nvPr/>
          </p:nvSpPr>
          <p:spPr bwMode="auto">
            <a:xfrm flipV="1">
              <a:off x="1899" y="432"/>
              <a:ext cx="384" cy="144"/>
            </a:xfrm>
            <a:prstGeom prst="line">
              <a:avLst/>
            </a:prstGeom>
            <a:noFill/>
            <a:ln w="9525">
              <a:solidFill>
                <a:schemeClr val="tx1"/>
              </a:solidFill>
              <a:round/>
              <a:headEnd/>
              <a:tailEnd type="triangle" w="med" len="med"/>
            </a:ln>
          </p:spPr>
          <p:txBody>
            <a:bodyPr/>
            <a:lstStyle/>
            <a:p>
              <a:endParaRPr lang="en-US"/>
            </a:p>
          </p:txBody>
        </p:sp>
        <p:sp>
          <p:nvSpPr>
            <p:cNvPr id="4173" name="Line 8"/>
            <p:cNvSpPr>
              <a:spLocks noChangeShapeType="1"/>
            </p:cNvSpPr>
            <p:nvPr/>
          </p:nvSpPr>
          <p:spPr bwMode="auto">
            <a:xfrm>
              <a:off x="1899" y="576"/>
              <a:ext cx="384" cy="144"/>
            </a:xfrm>
            <a:prstGeom prst="line">
              <a:avLst/>
            </a:prstGeom>
            <a:noFill/>
            <a:ln w="9525">
              <a:solidFill>
                <a:schemeClr val="tx1"/>
              </a:solidFill>
              <a:round/>
              <a:headEnd/>
              <a:tailEnd type="triangle" w="med" len="med"/>
            </a:ln>
          </p:spPr>
          <p:txBody>
            <a:bodyPr/>
            <a:lstStyle/>
            <a:p>
              <a:endParaRPr lang="en-US"/>
            </a:p>
          </p:txBody>
        </p:sp>
        <p:sp>
          <p:nvSpPr>
            <p:cNvPr id="4174" name="Text Box 9"/>
            <p:cNvSpPr txBox="1">
              <a:spLocks noChangeArrowheads="1"/>
            </p:cNvSpPr>
            <p:nvPr/>
          </p:nvSpPr>
          <p:spPr bwMode="auto">
            <a:xfrm>
              <a:off x="2421" y="242"/>
              <a:ext cx="1020" cy="231"/>
            </a:xfrm>
            <a:prstGeom prst="rect">
              <a:avLst/>
            </a:prstGeom>
            <a:noFill/>
            <a:ln w="9525">
              <a:noFill/>
              <a:miter lim="800000"/>
              <a:headEnd/>
              <a:tailEnd/>
            </a:ln>
          </p:spPr>
          <p:txBody>
            <a:bodyPr wrap="none">
              <a:spAutoFit/>
            </a:bodyPr>
            <a:lstStyle/>
            <a:p>
              <a:pPr algn="ctr"/>
              <a:r>
                <a:rPr lang="en-US" sz="1800" b="0"/>
                <a:t>natural waters</a:t>
              </a:r>
            </a:p>
          </p:txBody>
        </p:sp>
        <p:sp>
          <p:nvSpPr>
            <p:cNvPr id="4175" name="Text Box 10"/>
            <p:cNvSpPr txBox="1">
              <a:spLocks noChangeArrowheads="1"/>
            </p:cNvSpPr>
            <p:nvPr/>
          </p:nvSpPr>
          <p:spPr bwMode="auto">
            <a:xfrm>
              <a:off x="2453" y="626"/>
              <a:ext cx="828" cy="231"/>
            </a:xfrm>
            <a:prstGeom prst="rect">
              <a:avLst/>
            </a:prstGeom>
            <a:noFill/>
            <a:ln w="9525">
              <a:noFill/>
              <a:miter lim="800000"/>
              <a:headEnd/>
              <a:tailEnd/>
            </a:ln>
          </p:spPr>
          <p:txBody>
            <a:bodyPr wrap="none">
              <a:spAutoFit/>
            </a:bodyPr>
            <a:lstStyle/>
            <a:p>
              <a:pPr algn="ctr"/>
              <a:r>
                <a:rPr lang="en-US" sz="1800" b="0"/>
                <a:t>snowpacks</a:t>
              </a:r>
            </a:p>
          </p:txBody>
        </p:sp>
        <p:sp>
          <p:nvSpPr>
            <p:cNvPr id="4176" name="Text Box 11"/>
            <p:cNvSpPr txBox="1">
              <a:spLocks noChangeArrowheads="1"/>
            </p:cNvSpPr>
            <p:nvPr/>
          </p:nvSpPr>
          <p:spPr bwMode="auto">
            <a:xfrm>
              <a:off x="2360" y="434"/>
              <a:ext cx="1412" cy="231"/>
            </a:xfrm>
            <a:prstGeom prst="rect">
              <a:avLst/>
            </a:prstGeom>
            <a:noFill/>
            <a:ln w="9525">
              <a:noFill/>
              <a:miter lim="800000"/>
              <a:headEnd/>
              <a:tailEnd/>
            </a:ln>
          </p:spPr>
          <p:txBody>
            <a:bodyPr wrap="none">
              <a:spAutoFit/>
            </a:bodyPr>
            <a:lstStyle/>
            <a:p>
              <a:pPr algn="ctr"/>
              <a:r>
                <a:rPr lang="en-US" sz="1800" b="0"/>
                <a:t>atmospheric aerosol</a:t>
              </a:r>
            </a:p>
          </p:txBody>
        </p:sp>
        <p:sp>
          <p:nvSpPr>
            <p:cNvPr id="4177" name="AutoShape 12"/>
            <p:cNvSpPr>
              <a:spLocks/>
            </p:cNvSpPr>
            <p:nvPr/>
          </p:nvSpPr>
          <p:spPr bwMode="auto">
            <a:xfrm>
              <a:off x="3792" y="528"/>
              <a:ext cx="48" cy="336"/>
            </a:xfrm>
            <a:prstGeom prst="rightBrace">
              <a:avLst>
                <a:gd name="adj1" fmla="val 58333"/>
                <a:gd name="adj2" fmla="val 50000"/>
              </a:avLst>
            </a:prstGeom>
            <a:noFill/>
            <a:ln w="28575">
              <a:solidFill>
                <a:schemeClr val="tx1"/>
              </a:solidFill>
              <a:round/>
              <a:headEnd/>
              <a:tailEnd/>
            </a:ln>
          </p:spPr>
          <p:txBody>
            <a:bodyPr wrap="none" anchor="ctr"/>
            <a:lstStyle/>
            <a:p>
              <a:endParaRPr lang="en-US"/>
            </a:p>
          </p:txBody>
        </p:sp>
        <p:sp>
          <p:nvSpPr>
            <p:cNvPr id="4178" name="AutoShape 13"/>
            <p:cNvSpPr>
              <a:spLocks/>
            </p:cNvSpPr>
            <p:nvPr/>
          </p:nvSpPr>
          <p:spPr bwMode="auto">
            <a:xfrm>
              <a:off x="3792" y="336"/>
              <a:ext cx="48" cy="144"/>
            </a:xfrm>
            <a:prstGeom prst="rightBrace">
              <a:avLst>
                <a:gd name="adj1" fmla="val 25000"/>
                <a:gd name="adj2" fmla="val 50000"/>
              </a:avLst>
            </a:prstGeom>
            <a:noFill/>
            <a:ln w="28575">
              <a:solidFill>
                <a:schemeClr val="tx1"/>
              </a:solidFill>
              <a:round/>
              <a:headEnd/>
              <a:tailEnd/>
            </a:ln>
          </p:spPr>
          <p:txBody>
            <a:bodyPr wrap="none" anchor="ctr"/>
            <a:lstStyle/>
            <a:p>
              <a:endParaRPr lang="en-US"/>
            </a:p>
          </p:txBody>
        </p:sp>
        <p:sp>
          <p:nvSpPr>
            <p:cNvPr id="4179" name="Text Box 14"/>
            <p:cNvSpPr txBox="1">
              <a:spLocks noChangeArrowheads="1"/>
            </p:cNvSpPr>
            <p:nvPr/>
          </p:nvSpPr>
          <p:spPr bwMode="auto">
            <a:xfrm>
              <a:off x="3888" y="288"/>
              <a:ext cx="1408" cy="231"/>
            </a:xfrm>
            <a:prstGeom prst="rect">
              <a:avLst/>
            </a:prstGeom>
            <a:noFill/>
            <a:ln w="9525">
              <a:noFill/>
              <a:miter lim="800000"/>
              <a:headEnd/>
              <a:tailEnd/>
            </a:ln>
          </p:spPr>
          <p:txBody>
            <a:bodyPr wrap="none">
              <a:spAutoFit/>
            </a:bodyPr>
            <a:lstStyle/>
            <a:p>
              <a:pPr algn="ctr"/>
              <a:r>
                <a:rPr lang="en-US" sz="1800"/>
                <a:t>Aromatic</a:t>
              </a:r>
              <a:r>
                <a:rPr lang="en-US" sz="1800" b="0"/>
                <a:t>, ~ 450 Da</a:t>
              </a:r>
            </a:p>
          </p:txBody>
        </p:sp>
        <p:sp>
          <p:nvSpPr>
            <p:cNvPr id="4180" name="Text Box 15"/>
            <p:cNvSpPr txBox="1">
              <a:spLocks noChangeArrowheads="1"/>
            </p:cNvSpPr>
            <p:nvPr/>
          </p:nvSpPr>
          <p:spPr bwMode="auto">
            <a:xfrm>
              <a:off x="3896" y="576"/>
              <a:ext cx="1432" cy="231"/>
            </a:xfrm>
            <a:prstGeom prst="rect">
              <a:avLst/>
            </a:prstGeom>
            <a:noFill/>
            <a:ln w="9525">
              <a:noFill/>
              <a:miter lim="800000"/>
              <a:headEnd/>
              <a:tailEnd/>
            </a:ln>
          </p:spPr>
          <p:txBody>
            <a:bodyPr wrap="none">
              <a:spAutoFit/>
            </a:bodyPr>
            <a:lstStyle/>
            <a:p>
              <a:pPr algn="ctr"/>
              <a:r>
                <a:rPr lang="en-US" sz="1800"/>
                <a:t>Aliphatic</a:t>
              </a:r>
              <a:r>
                <a:rPr lang="en-US" sz="1800" b="0"/>
                <a:t>, &lt;1000 Da</a:t>
              </a:r>
            </a:p>
          </p:txBody>
        </p:sp>
      </p:grpSp>
      <p:sp>
        <p:nvSpPr>
          <p:cNvPr id="4159" name="Text Box 16"/>
          <p:cNvSpPr txBox="1">
            <a:spLocks noChangeArrowheads="1"/>
          </p:cNvSpPr>
          <p:nvPr/>
        </p:nvSpPr>
        <p:spPr bwMode="auto">
          <a:xfrm>
            <a:off x="158750" y="2493963"/>
            <a:ext cx="5632450" cy="1163637"/>
          </a:xfrm>
          <a:prstGeom prst="rect">
            <a:avLst/>
          </a:prstGeom>
          <a:noFill/>
          <a:ln w="9525">
            <a:noFill/>
            <a:miter lim="800000"/>
            <a:headEnd/>
            <a:tailEnd/>
          </a:ln>
        </p:spPr>
        <p:txBody>
          <a:bodyPr wrap="none">
            <a:spAutoFit/>
          </a:bodyPr>
          <a:lstStyle/>
          <a:p>
            <a:pPr algn="ctr">
              <a:lnSpc>
                <a:spcPct val="130000"/>
              </a:lnSpc>
            </a:pPr>
            <a:r>
              <a:rPr lang="en-US" sz="1800" b="0" u="sng"/>
              <a:t>A Greenland Ice Core Record</a:t>
            </a:r>
          </a:p>
          <a:p>
            <a:pPr algn="ctr">
              <a:lnSpc>
                <a:spcPct val="130000"/>
              </a:lnSpc>
            </a:pPr>
            <a:r>
              <a:rPr lang="en-US" sz="1800" b="0"/>
              <a:t>Dicarboxylic Acid: [Azelaic] (C9)  0.64 ng/g (MW: 188)</a:t>
            </a:r>
          </a:p>
          <a:p>
            <a:pPr algn="ctr">
              <a:lnSpc>
                <a:spcPct val="130000"/>
              </a:lnSpc>
            </a:pPr>
            <a:r>
              <a:rPr lang="en-US" sz="1800">
                <a:latin typeface="Symbol" pitchFamily="18" charset="2"/>
              </a:rPr>
              <a:t>a</a:t>
            </a:r>
            <a:r>
              <a:rPr lang="en-US" sz="1800" b="0"/>
              <a:t>-Ketocarboxylic Acid: [Pyruvic]  0.23 ng/g (MW: 88)</a:t>
            </a:r>
          </a:p>
        </p:txBody>
      </p:sp>
      <p:sp>
        <p:nvSpPr>
          <p:cNvPr id="972817" name="Rectangle 17"/>
          <p:cNvSpPr>
            <a:spLocks noChangeArrowheads="1"/>
          </p:cNvSpPr>
          <p:nvPr/>
        </p:nvSpPr>
        <p:spPr bwMode="auto">
          <a:xfrm>
            <a:off x="0" y="762000"/>
            <a:ext cx="9144000" cy="76200"/>
          </a:xfrm>
          <a:prstGeom prst="rect">
            <a:avLst/>
          </a:prstGeom>
          <a:solidFill>
            <a:schemeClr val="accent6">
              <a:lumMod val="75000"/>
            </a:schemeClr>
          </a:solidFill>
          <a:ln w="9525">
            <a:solidFill>
              <a:schemeClr val="tx1"/>
            </a:solidFill>
            <a:miter lim="800000"/>
            <a:headEnd/>
            <a:tailEnd/>
          </a:ln>
          <a:effectLst/>
        </p:spPr>
        <p:txBody>
          <a:bodyPr wrap="none" anchor="ctr"/>
          <a:lstStyle/>
          <a:p>
            <a:pPr algn="ctr">
              <a:defRPr/>
            </a:pPr>
            <a:endParaRPr lang="en-US" sz="1800" b="0">
              <a:solidFill>
                <a:srgbClr val="A50021"/>
              </a:solidFill>
              <a:latin typeface="Arial" pitchFamily="34" charset="0"/>
              <a:cs typeface="Arial" pitchFamily="34" charset="0"/>
            </a:endParaRPr>
          </a:p>
        </p:txBody>
      </p:sp>
      <p:sp>
        <p:nvSpPr>
          <p:cNvPr id="4161" name="Text Box 18"/>
          <p:cNvSpPr txBox="1">
            <a:spLocks noChangeArrowheads="1"/>
          </p:cNvSpPr>
          <p:nvPr/>
        </p:nvSpPr>
        <p:spPr bwMode="auto">
          <a:xfrm>
            <a:off x="1209675" y="228600"/>
            <a:ext cx="7273925" cy="523875"/>
          </a:xfrm>
          <a:prstGeom prst="rect">
            <a:avLst/>
          </a:prstGeom>
          <a:noFill/>
          <a:ln w="9525">
            <a:noFill/>
            <a:miter lim="800000"/>
            <a:headEnd/>
            <a:tailEnd/>
          </a:ln>
        </p:spPr>
        <p:txBody>
          <a:bodyPr wrap="none">
            <a:spAutoFit/>
          </a:bodyPr>
          <a:lstStyle/>
          <a:p>
            <a:r>
              <a:rPr lang="en-US" sz="2800">
                <a:solidFill>
                  <a:schemeClr val="bg1"/>
                </a:solidFill>
              </a:rPr>
              <a:t>What organics are found in in glacial ice?</a:t>
            </a:r>
          </a:p>
        </p:txBody>
      </p:sp>
      <p:sp>
        <p:nvSpPr>
          <p:cNvPr id="4162" name="Rectangle 20"/>
          <p:cNvSpPr>
            <a:spLocks noChangeArrowheads="1"/>
          </p:cNvSpPr>
          <p:nvPr/>
        </p:nvSpPr>
        <p:spPr bwMode="auto">
          <a:xfrm>
            <a:off x="304800" y="3748088"/>
            <a:ext cx="8513763" cy="366712"/>
          </a:xfrm>
          <a:prstGeom prst="rect">
            <a:avLst/>
          </a:prstGeom>
          <a:noFill/>
          <a:ln w="9525">
            <a:noFill/>
            <a:miter lim="800000"/>
            <a:headEnd/>
            <a:tailEnd/>
          </a:ln>
        </p:spPr>
        <p:txBody>
          <a:bodyPr wrap="none" anchor="ctr">
            <a:spAutoFit/>
          </a:bodyPr>
          <a:lstStyle/>
          <a:p>
            <a:r>
              <a:rPr lang="en-US" sz="1800" b="0"/>
              <a:t>Abundance in the fine (&lt; 2 </a:t>
            </a:r>
            <a:r>
              <a:rPr lang="en-US" sz="1800" b="0">
                <a:sym typeface="Symbol" pitchFamily="18" charset="2"/>
              </a:rPr>
              <a:t></a:t>
            </a:r>
            <a:r>
              <a:rPr lang="en-US" sz="1800" b="0"/>
              <a:t>m) Arctic aerosol samples between January and April:</a:t>
            </a:r>
          </a:p>
        </p:txBody>
      </p:sp>
      <p:sp>
        <p:nvSpPr>
          <p:cNvPr id="4163" name="Text Box 21"/>
          <p:cNvSpPr txBox="1">
            <a:spLocks noChangeArrowheads="1"/>
          </p:cNvSpPr>
          <p:nvPr/>
        </p:nvSpPr>
        <p:spPr bwMode="auto">
          <a:xfrm>
            <a:off x="5257800" y="5940425"/>
            <a:ext cx="3895725" cy="307975"/>
          </a:xfrm>
          <a:prstGeom prst="rect">
            <a:avLst/>
          </a:prstGeom>
          <a:noFill/>
          <a:ln w="9525">
            <a:noFill/>
            <a:miter lim="800000"/>
            <a:headEnd/>
            <a:tailEnd/>
          </a:ln>
        </p:spPr>
        <p:txBody>
          <a:bodyPr wrap="none">
            <a:spAutoFit/>
          </a:bodyPr>
          <a:lstStyle/>
          <a:p>
            <a:pPr algn="ctr"/>
            <a:r>
              <a:rPr lang="en-US" sz="1400" b="0">
                <a:solidFill>
                  <a:srgbClr val="0000FF"/>
                </a:solidFill>
              </a:rPr>
              <a:t>Kawamura </a:t>
            </a:r>
            <a:r>
              <a:rPr lang="en-US" sz="1400" b="0" i="1">
                <a:solidFill>
                  <a:srgbClr val="0000FF"/>
                </a:solidFill>
              </a:rPr>
              <a:t>et al.</a:t>
            </a:r>
            <a:r>
              <a:rPr lang="en-US" sz="1400" b="0">
                <a:solidFill>
                  <a:srgbClr val="0000FF"/>
                </a:solidFill>
              </a:rPr>
              <a:t> (2005) Atmos Environ 39, </a:t>
            </a:r>
            <a:r>
              <a:rPr lang="en-US" sz="1400" b="0" i="1">
                <a:solidFill>
                  <a:srgbClr val="0000FF"/>
                </a:solidFill>
              </a:rPr>
              <a:t>599</a:t>
            </a:r>
          </a:p>
        </p:txBody>
      </p:sp>
      <p:graphicFrame>
        <p:nvGraphicFramePr>
          <p:cNvPr id="4155" name="Object 59"/>
          <p:cNvGraphicFramePr>
            <a:graphicFrameLocks noGrp="1" noChangeAspect="1"/>
          </p:cNvGraphicFramePr>
          <p:nvPr>
            <p:ph sz="half" idx="1"/>
          </p:nvPr>
        </p:nvGraphicFramePr>
        <p:xfrm>
          <a:off x="1524000" y="4038600"/>
          <a:ext cx="6248400" cy="1819275"/>
        </p:xfrm>
        <a:graphic>
          <a:graphicData uri="http://schemas.openxmlformats.org/presentationml/2006/ole">
            <p:oleObj spid="_x0000_s4155" name="CS ChemDraw Drawing" r:id="rId5" imgW="6864480" imgH="2000160" progId="ChemDraw.Document.6.0">
              <p:embed/>
            </p:oleObj>
          </a:graphicData>
        </a:graphic>
      </p:graphicFrame>
      <p:pic>
        <p:nvPicPr>
          <p:cNvPr id="4164" name="Picture 26" descr="File:Azelaic acid.png"/>
          <p:cNvPicPr>
            <a:picLocks noChangeAspect="1" noChangeArrowheads="1"/>
          </p:cNvPicPr>
          <p:nvPr/>
        </p:nvPicPr>
        <p:blipFill>
          <a:blip r:embed="rId6"/>
          <a:srcRect/>
          <a:stretch>
            <a:fillRect/>
          </a:stretch>
        </p:blipFill>
        <p:spPr bwMode="auto">
          <a:xfrm>
            <a:off x="5791200" y="2527300"/>
            <a:ext cx="3276600" cy="684213"/>
          </a:xfrm>
          <a:prstGeom prst="rect">
            <a:avLst/>
          </a:prstGeom>
          <a:noFill/>
          <a:ln w="9525">
            <a:noFill/>
            <a:miter lim="800000"/>
            <a:headEnd/>
            <a:tailEnd/>
          </a:ln>
        </p:spPr>
      </p:pic>
      <p:pic>
        <p:nvPicPr>
          <p:cNvPr id="4165" name="Picture 19" descr="http://www.wildcataquatics.org/kywa/UserFiles/Image/uk%20black_blue%20image.jpg"/>
          <p:cNvPicPr>
            <a:picLocks noChangeAspect="1" noChangeArrowheads="1"/>
          </p:cNvPicPr>
          <p:nvPr/>
        </p:nvPicPr>
        <p:blipFill>
          <a:blip r:embed="rId7"/>
          <a:srcRect/>
          <a:stretch>
            <a:fillRect/>
          </a:stretch>
        </p:blipFill>
        <p:spPr bwMode="auto">
          <a:xfrm>
            <a:off x="76200" y="76200"/>
            <a:ext cx="782638" cy="525463"/>
          </a:xfrm>
          <a:prstGeom prst="rect">
            <a:avLst/>
          </a:prstGeom>
          <a:noFill/>
          <a:ln w="9525">
            <a:noFill/>
            <a:miter lim="800000"/>
            <a:headEnd/>
            <a:tailEnd/>
          </a:ln>
        </p:spPr>
      </p:pic>
      <p:sp>
        <p:nvSpPr>
          <p:cNvPr id="4166" name="Text Box 86"/>
          <p:cNvSpPr txBox="1">
            <a:spLocks noChangeArrowheads="1"/>
          </p:cNvSpPr>
          <p:nvPr/>
        </p:nvSpPr>
        <p:spPr bwMode="auto">
          <a:xfrm>
            <a:off x="0" y="6211888"/>
            <a:ext cx="6400800" cy="646112"/>
          </a:xfrm>
          <a:prstGeom prst="rect">
            <a:avLst/>
          </a:prstGeom>
          <a:noFill/>
          <a:ln w="9525">
            <a:noFill/>
            <a:miter lim="800000"/>
            <a:headEnd/>
            <a:tailEnd/>
          </a:ln>
        </p:spPr>
        <p:txBody>
          <a:bodyPr>
            <a:spAutoFit/>
          </a:bodyPr>
          <a:lstStyle/>
          <a:p>
            <a:r>
              <a:rPr lang="en-US" sz="1800" b="0"/>
              <a:t>Goal: Photodecarboxylation mechanism in ice</a:t>
            </a:r>
          </a:p>
          <a:p>
            <a:r>
              <a:rPr lang="en-US" sz="1800" b="0">
                <a:sym typeface="Symbol" pitchFamily="18" charset="2"/>
              </a:rPr>
              <a:t>	 </a:t>
            </a:r>
            <a:r>
              <a:rPr lang="en-US" sz="1800" b="0" baseline="-25000">
                <a:sym typeface="Symbol" pitchFamily="18" charset="2"/>
              </a:rPr>
              <a:t>ice</a:t>
            </a:r>
            <a:r>
              <a:rPr lang="en-US" sz="1800" b="0">
                <a:sym typeface="Symbol" pitchFamily="18" charset="2"/>
              </a:rPr>
              <a:t> / </a:t>
            </a:r>
            <a:r>
              <a:rPr lang="en-US" sz="1800" b="0" baseline="-25000">
                <a:sym typeface="Symbol" pitchFamily="18" charset="2"/>
              </a:rPr>
              <a:t>fluid</a:t>
            </a:r>
            <a:r>
              <a:rPr lang="en-US" sz="1800" b="0">
                <a:sym typeface="Symbol" pitchFamily="18" charset="2"/>
              </a:rPr>
              <a:t> = ?</a:t>
            </a:r>
            <a:endParaRPr lang="en-US" sz="1800" b="0" baseline="-25000">
              <a:sym typeface="Symbol" pitchFamily="18" charset="2"/>
            </a:endParaRPr>
          </a:p>
        </p:txBody>
      </p:sp>
      <p:sp>
        <p:nvSpPr>
          <p:cNvPr id="4167" name="TextBox 24"/>
          <p:cNvSpPr txBox="1">
            <a:spLocks noChangeArrowheads="1"/>
          </p:cNvSpPr>
          <p:nvPr/>
        </p:nvSpPr>
        <p:spPr bwMode="auto">
          <a:xfrm>
            <a:off x="7645400" y="0"/>
            <a:ext cx="1498600" cy="276225"/>
          </a:xfrm>
          <a:prstGeom prst="rect">
            <a:avLst/>
          </a:prstGeom>
          <a:noFill/>
          <a:ln w="9525">
            <a:noFill/>
            <a:miter lim="800000"/>
            <a:headEnd/>
            <a:tailEnd/>
          </a:ln>
        </p:spPr>
        <p:txBody>
          <a:bodyPr wrap="none">
            <a:spAutoFit/>
          </a:bodyPr>
          <a:lstStyle/>
          <a:p>
            <a:r>
              <a:rPr lang="en-US" sz="1200">
                <a:solidFill>
                  <a:srgbClr val="FFFF00"/>
                </a:solidFill>
              </a:rPr>
              <a:t>Boreal forest fires</a:t>
            </a:r>
          </a:p>
        </p:txBody>
      </p:sp>
      <p:sp>
        <p:nvSpPr>
          <p:cNvPr id="4168" name="Text Box 17"/>
          <p:cNvSpPr txBox="1">
            <a:spLocks noChangeArrowheads="1"/>
          </p:cNvSpPr>
          <p:nvPr/>
        </p:nvSpPr>
        <p:spPr bwMode="auto">
          <a:xfrm>
            <a:off x="5791200" y="3409950"/>
            <a:ext cx="3378200" cy="307975"/>
          </a:xfrm>
          <a:prstGeom prst="rect">
            <a:avLst/>
          </a:prstGeom>
          <a:noFill/>
          <a:ln w="9525">
            <a:noFill/>
            <a:miter lim="800000"/>
            <a:headEnd/>
            <a:tailEnd/>
          </a:ln>
        </p:spPr>
        <p:txBody>
          <a:bodyPr wrap="none">
            <a:spAutoFit/>
          </a:bodyPr>
          <a:lstStyle/>
          <a:p>
            <a:pPr algn="ctr"/>
            <a:r>
              <a:rPr lang="en-US" sz="1400" b="0">
                <a:solidFill>
                  <a:srgbClr val="0000FF"/>
                </a:solidFill>
              </a:rPr>
              <a:t>Kawamura </a:t>
            </a:r>
            <a:r>
              <a:rPr lang="en-US" sz="1400" b="0" i="1">
                <a:solidFill>
                  <a:srgbClr val="0000FF"/>
                </a:solidFill>
              </a:rPr>
              <a:t>et al</a:t>
            </a:r>
            <a:r>
              <a:rPr lang="en-US" sz="1400" b="0">
                <a:solidFill>
                  <a:srgbClr val="0000FF"/>
                </a:solidFill>
              </a:rPr>
              <a:t>. (2001) JGR 106</a:t>
            </a:r>
            <a:r>
              <a:rPr lang="en-US" sz="1400" b="0" i="1">
                <a:solidFill>
                  <a:srgbClr val="0000FF"/>
                </a:solidFill>
              </a:rPr>
              <a:t>, 1331</a:t>
            </a:r>
          </a:p>
        </p:txBody>
      </p:sp>
      <p:sp>
        <p:nvSpPr>
          <p:cNvPr id="4169" name="Text Box 17"/>
          <p:cNvSpPr txBox="1">
            <a:spLocks noChangeArrowheads="1"/>
          </p:cNvSpPr>
          <p:nvPr/>
        </p:nvSpPr>
        <p:spPr bwMode="auto">
          <a:xfrm>
            <a:off x="5537200" y="1978025"/>
            <a:ext cx="3606800" cy="307975"/>
          </a:xfrm>
          <a:prstGeom prst="rect">
            <a:avLst/>
          </a:prstGeom>
          <a:noFill/>
          <a:ln w="9525">
            <a:noFill/>
            <a:miter lim="800000"/>
            <a:headEnd/>
            <a:tailEnd/>
          </a:ln>
        </p:spPr>
        <p:txBody>
          <a:bodyPr wrap="none">
            <a:spAutoFit/>
          </a:bodyPr>
          <a:lstStyle/>
          <a:p>
            <a:pPr algn="ctr"/>
            <a:r>
              <a:rPr lang="en-US" sz="1400" b="0">
                <a:solidFill>
                  <a:srgbClr val="0000FF"/>
                </a:solidFill>
              </a:rPr>
              <a:t>Grannas (2007) Atmos Chem Phys </a:t>
            </a:r>
            <a:r>
              <a:rPr lang="en-US" sz="1400">
                <a:solidFill>
                  <a:srgbClr val="0000FF"/>
                </a:solidFill>
              </a:rPr>
              <a:t>7</a:t>
            </a:r>
            <a:r>
              <a:rPr lang="en-US" sz="1400" b="0" i="1">
                <a:solidFill>
                  <a:srgbClr val="0000FF"/>
                </a:solidFill>
              </a:rPr>
              <a:t>, 4329</a:t>
            </a:r>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0" y="0"/>
            <a:ext cx="9144000" cy="685800"/>
          </a:xfrm>
          <a:prstGeom prst="rect">
            <a:avLst/>
          </a:prstGeom>
          <a:solidFill>
            <a:schemeClr val="tx1"/>
          </a:solidFill>
          <a:ln w="9525">
            <a:noFill/>
            <a:miter lim="800000"/>
            <a:headEnd/>
            <a:tailEnd/>
          </a:ln>
        </p:spPr>
        <p:txBody>
          <a:bodyPr wrap="none" anchor="ctr"/>
          <a:lstStyle/>
          <a:p>
            <a:endParaRPr lang="en-US"/>
          </a:p>
        </p:txBody>
      </p:sp>
      <p:sp>
        <p:nvSpPr>
          <p:cNvPr id="29698" name="Rectangle 3"/>
          <p:cNvSpPr>
            <a:spLocks noChangeArrowheads="1"/>
          </p:cNvSpPr>
          <p:nvPr/>
        </p:nvSpPr>
        <p:spPr bwMode="auto">
          <a:xfrm>
            <a:off x="0" y="6096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
        <p:nvSpPr>
          <p:cNvPr id="29699" name="Rectangle 4"/>
          <p:cNvSpPr>
            <a:spLocks noGrp="1" noChangeArrowheads="1"/>
          </p:cNvSpPr>
          <p:nvPr>
            <p:ph type="title"/>
          </p:nvPr>
        </p:nvSpPr>
        <p:spPr>
          <a:xfrm>
            <a:off x="457200" y="106363"/>
            <a:ext cx="8229600" cy="503237"/>
          </a:xfrm>
        </p:spPr>
        <p:txBody>
          <a:bodyPr/>
          <a:lstStyle/>
          <a:p>
            <a:pPr eaLnBrk="1" hangingPunct="1"/>
            <a:r>
              <a:rPr lang="en-US" sz="3200" b="1" smtClean="0">
                <a:solidFill>
                  <a:schemeClr val="bg1"/>
                </a:solidFill>
              </a:rPr>
              <a:t>Organic Chromophores?</a:t>
            </a:r>
          </a:p>
        </p:txBody>
      </p:sp>
      <p:sp>
        <p:nvSpPr>
          <p:cNvPr id="29700" name="Rectangle 5"/>
          <p:cNvSpPr>
            <a:spLocks noGrp="1" noChangeArrowheads="1"/>
          </p:cNvSpPr>
          <p:nvPr>
            <p:ph type="body" idx="1"/>
          </p:nvPr>
        </p:nvSpPr>
        <p:spPr>
          <a:xfrm>
            <a:off x="76200" y="838200"/>
            <a:ext cx="8991600" cy="2438400"/>
          </a:xfrm>
        </p:spPr>
        <p:txBody>
          <a:bodyPr/>
          <a:lstStyle/>
          <a:p>
            <a:pPr eaLnBrk="1" hangingPunct="1">
              <a:buClr>
                <a:schemeClr val="accent2"/>
              </a:buClr>
              <a:buFont typeface="Wingdings" pitchFamily="2" charset="2"/>
              <a:buChar char="n"/>
            </a:pPr>
            <a:r>
              <a:rPr lang="en-US" sz="2000" b="1" smtClean="0">
                <a:solidFill>
                  <a:schemeClr val="accent2"/>
                </a:solidFill>
              </a:rPr>
              <a:t>Only dicarbonyl</a:t>
            </a:r>
            <a:r>
              <a:rPr lang="en-US" sz="2000" b="1" smtClean="0">
                <a:solidFill>
                  <a:srgbClr val="FFCC00"/>
                </a:solidFill>
              </a:rPr>
              <a:t> </a:t>
            </a:r>
            <a:r>
              <a:rPr lang="en-US" sz="2000" b="1" smtClean="0"/>
              <a:t>chromophores absorb at  &gt;300 nm…in the gas-phase</a:t>
            </a:r>
            <a:endParaRPr lang="en-US" sz="2000" b="1" smtClean="0">
              <a:solidFill>
                <a:schemeClr val="bg1"/>
              </a:solidFill>
            </a:endParaRPr>
          </a:p>
          <a:p>
            <a:pPr eaLnBrk="1" hangingPunct="1">
              <a:buClr>
                <a:schemeClr val="accent2"/>
              </a:buClr>
              <a:buFont typeface="Wingdings" pitchFamily="2" charset="2"/>
              <a:buChar char="n"/>
            </a:pPr>
            <a:r>
              <a:rPr lang="en-US" sz="2000" b="1" smtClean="0"/>
              <a:t>However, in</a:t>
            </a:r>
            <a:r>
              <a:rPr lang="en-US" sz="2000" b="1" smtClean="0">
                <a:solidFill>
                  <a:schemeClr val="bg1"/>
                </a:solidFill>
              </a:rPr>
              <a:t> </a:t>
            </a:r>
            <a:r>
              <a:rPr lang="en-US" sz="2000" b="1" smtClean="0">
                <a:solidFill>
                  <a:schemeClr val="accent2"/>
                </a:solidFill>
              </a:rPr>
              <a:t>water</a:t>
            </a:r>
            <a:r>
              <a:rPr lang="en-US" sz="2000" b="1" smtClean="0">
                <a:solidFill>
                  <a:schemeClr val="bg1"/>
                </a:solidFill>
              </a:rPr>
              <a:t> </a:t>
            </a:r>
            <a:r>
              <a:rPr lang="en-US" sz="2000" b="1" smtClean="0"/>
              <a:t>most dicarbonyls</a:t>
            </a:r>
            <a:r>
              <a:rPr lang="en-US" sz="2000" b="1" smtClean="0">
                <a:solidFill>
                  <a:schemeClr val="bg1"/>
                </a:solidFill>
              </a:rPr>
              <a:t> </a:t>
            </a:r>
            <a:r>
              <a:rPr lang="en-US" sz="2000" b="1" smtClean="0"/>
              <a:t>exist as</a:t>
            </a:r>
            <a:r>
              <a:rPr lang="en-US" sz="2000" b="1" smtClean="0">
                <a:solidFill>
                  <a:schemeClr val="bg1"/>
                </a:solidFill>
              </a:rPr>
              <a:t> </a:t>
            </a:r>
            <a:r>
              <a:rPr lang="en-US" sz="2000" b="1" smtClean="0">
                <a:solidFill>
                  <a:schemeClr val="accent2"/>
                </a:solidFill>
              </a:rPr>
              <a:t>gem-diols</a:t>
            </a:r>
            <a:r>
              <a:rPr lang="en-US" sz="2000" b="1" smtClean="0"/>
              <a:t>…</a:t>
            </a:r>
          </a:p>
          <a:p>
            <a:pPr eaLnBrk="1" hangingPunct="1">
              <a:buClr>
                <a:schemeClr val="accent2"/>
              </a:buClr>
              <a:buFont typeface="Wingdings" pitchFamily="2" charset="2"/>
              <a:buChar char="n"/>
            </a:pPr>
            <a:r>
              <a:rPr lang="en-US" sz="2000" smtClean="0"/>
              <a:t>Certain carbonyls absorb in water in the UV, </a:t>
            </a:r>
            <a:r>
              <a:rPr lang="en-US" sz="2000" smtClean="0">
                <a:solidFill>
                  <a:schemeClr val="accent2"/>
                </a:solidFill>
              </a:rPr>
              <a:t>Pyruvic acid: 35% carbonyl</a:t>
            </a:r>
            <a:r>
              <a:rPr lang="en-US" sz="2000" smtClean="0">
                <a:solidFill>
                  <a:schemeClr val="bg1"/>
                </a:solidFill>
              </a:rPr>
              <a:t> </a:t>
            </a:r>
            <a:r>
              <a:rPr lang="en-US" sz="2000" smtClean="0"/>
              <a:t>form at 300 K</a:t>
            </a:r>
          </a:p>
        </p:txBody>
      </p:sp>
      <p:grpSp>
        <p:nvGrpSpPr>
          <p:cNvPr id="29701" name="Group 10"/>
          <p:cNvGrpSpPr>
            <a:grpSpLocks/>
          </p:cNvGrpSpPr>
          <p:nvPr/>
        </p:nvGrpSpPr>
        <p:grpSpPr bwMode="auto">
          <a:xfrm>
            <a:off x="2425700" y="2343150"/>
            <a:ext cx="5422900" cy="3905250"/>
            <a:chOff x="2296" y="1812"/>
            <a:chExt cx="3416" cy="2460"/>
          </a:xfrm>
        </p:grpSpPr>
        <p:pic>
          <p:nvPicPr>
            <p:cNvPr id="29705" name="Picture 7"/>
            <p:cNvPicPr>
              <a:picLocks noChangeAspect="1" noChangeArrowheads="1"/>
            </p:cNvPicPr>
            <p:nvPr/>
          </p:nvPicPr>
          <p:blipFill>
            <a:blip r:embed="rId4"/>
            <a:srcRect l="798" r="798" b="2203"/>
            <a:stretch>
              <a:fillRect/>
            </a:stretch>
          </p:blipFill>
          <p:spPr bwMode="auto">
            <a:xfrm>
              <a:off x="2296" y="1812"/>
              <a:ext cx="3416" cy="2460"/>
            </a:xfrm>
            <a:prstGeom prst="rect">
              <a:avLst/>
            </a:prstGeom>
            <a:noFill/>
            <a:ln w="9525">
              <a:noFill/>
              <a:miter lim="800000"/>
              <a:headEnd/>
              <a:tailEnd/>
            </a:ln>
          </p:spPr>
        </p:pic>
        <p:sp>
          <p:nvSpPr>
            <p:cNvPr id="29706" name="Rectangle 8"/>
            <p:cNvSpPr>
              <a:spLocks noChangeArrowheads="1"/>
            </p:cNvSpPr>
            <p:nvPr/>
          </p:nvSpPr>
          <p:spPr bwMode="auto">
            <a:xfrm>
              <a:off x="3156" y="1920"/>
              <a:ext cx="2076" cy="231"/>
            </a:xfrm>
            <a:prstGeom prst="rect">
              <a:avLst/>
            </a:prstGeom>
            <a:noFill/>
            <a:ln w="9525">
              <a:noFill/>
              <a:miter lim="800000"/>
              <a:headEnd/>
              <a:tailEnd/>
            </a:ln>
          </p:spPr>
          <p:txBody>
            <a:bodyPr wrap="none">
              <a:spAutoFit/>
            </a:bodyPr>
            <a:lstStyle/>
            <a:p>
              <a:pPr eaLnBrk="0" hangingPunct="0"/>
              <a:r>
                <a:rPr lang="en-US" sz="1800"/>
                <a:t>UV Spectra of Organic Acids</a:t>
              </a:r>
            </a:p>
          </p:txBody>
        </p:sp>
        <p:sp>
          <p:nvSpPr>
            <p:cNvPr id="29707" name="Rectangle 9"/>
            <p:cNvSpPr>
              <a:spLocks noChangeArrowheads="1"/>
            </p:cNvSpPr>
            <p:nvPr/>
          </p:nvSpPr>
          <p:spPr bwMode="auto">
            <a:xfrm>
              <a:off x="3000" y="2832"/>
              <a:ext cx="2560" cy="194"/>
            </a:xfrm>
            <a:prstGeom prst="rect">
              <a:avLst/>
            </a:prstGeom>
            <a:noFill/>
            <a:ln w="9525">
              <a:noFill/>
              <a:miter lim="800000"/>
              <a:headEnd/>
              <a:tailEnd/>
            </a:ln>
          </p:spPr>
          <p:txBody>
            <a:bodyPr wrap="none">
              <a:spAutoFit/>
            </a:bodyPr>
            <a:lstStyle/>
            <a:p>
              <a:r>
                <a:rPr lang="en-US" sz="1400" b="0">
                  <a:solidFill>
                    <a:srgbClr val="0000FF"/>
                  </a:solidFill>
                </a:rPr>
                <a:t>Lund et al., </a:t>
              </a:r>
              <a:r>
                <a:rPr lang="en-US" sz="1400" b="0" i="1">
                  <a:solidFill>
                    <a:srgbClr val="0000FF"/>
                  </a:solidFill>
                </a:rPr>
                <a:t>Atmos. Chem. Phys.</a:t>
              </a:r>
              <a:r>
                <a:rPr lang="en-US" sz="1400" b="0">
                  <a:solidFill>
                    <a:srgbClr val="0000FF"/>
                  </a:solidFill>
                </a:rPr>
                <a:t> (2004), </a:t>
              </a:r>
              <a:r>
                <a:rPr lang="en-US" sz="1400">
                  <a:solidFill>
                    <a:srgbClr val="0000FF"/>
                  </a:solidFill>
                </a:rPr>
                <a:t>4</a:t>
              </a:r>
              <a:r>
                <a:rPr lang="en-US" sz="1400" b="0">
                  <a:solidFill>
                    <a:srgbClr val="0000FF"/>
                  </a:solidFill>
                </a:rPr>
                <a:t>, 1759.</a:t>
              </a:r>
            </a:p>
          </p:txBody>
        </p:sp>
      </p:grpSp>
      <p:sp>
        <p:nvSpPr>
          <p:cNvPr id="29702" name="Date Placeholder 3"/>
          <p:cNvSpPr txBox="1">
            <a:spLocks noGrp="1"/>
          </p:cNvSpPr>
          <p:nvPr/>
        </p:nvSpPr>
        <p:spPr bwMode="auto">
          <a:xfrm>
            <a:off x="5410200" y="6553200"/>
            <a:ext cx="4098925" cy="234950"/>
          </a:xfrm>
          <a:prstGeom prst="rect">
            <a:avLst/>
          </a:prstGeom>
          <a:noFill/>
          <a:ln w="9525">
            <a:noFill/>
            <a:miter lim="800000"/>
            <a:headEnd/>
            <a:tailEnd/>
          </a:ln>
        </p:spPr>
        <p:txBody>
          <a:bodyPr lIns="101882" tIns="50941" rIns="101882" bIns="50941"/>
          <a:lstStyle/>
          <a:p>
            <a:pPr defTabSz="1019175"/>
            <a:r>
              <a:rPr lang="en-US" b="0" i="1">
                <a:latin typeface="Times New Roman" pitchFamily="18" charset="0"/>
              </a:rPr>
              <a:t>Marcelo I. Guzmán, University of Kentucky</a:t>
            </a:r>
          </a:p>
        </p:txBody>
      </p:sp>
      <p:sp>
        <p:nvSpPr>
          <p:cNvPr id="29703" name="Date Placeholder 3"/>
          <p:cNvSpPr txBox="1">
            <a:spLocks noGrp="1"/>
          </p:cNvSpPr>
          <p:nvPr/>
        </p:nvSpPr>
        <p:spPr bwMode="auto">
          <a:xfrm>
            <a:off x="76200" y="6553200"/>
            <a:ext cx="1981200" cy="533400"/>
          </a:xfrm>
          <a:prstGeom prst="rect">
            <a:avLst/>
          </a:prstGeom>
          <a:noFill/>
          <a:ln w="9525">
            <a:noFill/>
            <a:miter lim="800000"/>
            <a:headEnd/>
            <a:tailEnd/>
          </a:ln>
        </p:spPr>
        <p:txBody>
          <a:bodyPr lIns="101882" tIns="50941" rIns="101882" bIns="50941"/>
          <a:lstStyle/>
          <a:p>
            <a:pPr defTabSz="1019175"/>
            <a:r>
              <a:rPr lang="en-US" b="0" i="1">
                <a:latin typeface="Times New Roman" pitchFamily="18" charset="0"/>
              </a:rPr>
              <a:t>www.guzmanlab.com</a:t>
            </a:r>
          </a:p>
        </p:txBody>
      </p:sp>
      <p:pic>
        <p:nvPicPr>
          <p:cNvPr id="29704" name="Picture 19" descr="http://www.wildcataquatics.org/kywa/UserFiles/Image/uk%20black_blue%20image.jpg"/>
          <p:cNvPicPr>
            <a:picLocks noChangeAspect="1" noChangeArrowheads="1"/>
          </p:cNvPicPr>
          <p:nvPr/>
        </p:nvPicPr>
        <p:blipFill>
          <a:blip r:embed="rId5"/>
          <a:srcRect/>
          <a:stretch>
            <a:fillRect/>
          </a:stretch>
        </p:blipFill>
        <p:spPr bwMode="auto">
          <a:xfrm>
            <a:off x="76200" y="76200"/>
            <a:ext cx="782638" cy="5254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50"/>
          <p:cNvSpPr>
            <a:spLocks noChangeArrowheads="1"/>
          </p:cNvSpPr>
          <p:nvPr/>
        </p:nvSpPr>
        <p:spPr bwMode="auto">
          <a:xfrm>
            <a:off x="0" y="0"/>
            <a:ext cx="9144000" cy="838200"/>
          </a:xfrm>
          <a:prstGeom prst="rect">
            <a:avLst/>
          </a:prstGeom>
          <a:solidFill>
            <a:schemeClr val="tx1"/>
          </a:solidFill>
          <a:ln w="9525">
            <a:noFill/>
            <a:miter lim="800000"/>
            <a:headEnd/>
            <a:tailEnd/>
          </a:ln>
        </p:spPr>
        <p:txBody>
          <a:bodyPr wrap="none" anchor="ctr"/>
          <a:lstStyle/>
          <a:p>
            <a:endParaRPr lang="en-US"/>
          </a:p>
        </p:txBody>
      </p:sp>
      <p:sp>
        <p:nvSpPr>
          <p:cNvPr id="31746" name="Rectangle 2"/>
          <p:cNvSpPr>
            <a:spLocks noGrp="1" noChangeArrowheads="1"/>
          </p:cNvSpPr>
          <p:nvPr>
            <p:ph type="title" sz="quarter"/>
          </p:nvPr>
        </p:nvSpPr>
        <p:spPr>
          <a:xfrm>
            <a:off x="457200" y="182563"/>
            <a:ext cx="8229600" cy="655637"/>
          </a:xfrm>
        </p:spPr>
        <p:txBody>
          <a:bodyPr/>
          <a:lstStyle/>
          <a:p>
            <a:r>
              <a:rPr lang="en-US" altLang="ko-KR" sz="3200" smtClean="0">
                <a:solidFill>
                  <a:schemeClr val="bg1"/>
                </a:solidFill>
                <a:latin typeface="Arial Black" pitchFamily="34" charset="0"/>
                <a:ea typeface="굴림"/>
                <a:cs typeface="굴림"/>
              </a:rPr>
              <a:t>Frozen Aqueous Solutions</a:t>
            </a:r>
          </a:p>
        </p:txBody>
      </p:sp>
      <p:pic>
        <p:nvPicPr>
          <p:cNvPr id="31747" name="Picture 19"/>
          <p:cNvPicPr>
            <a:picLocks noGrp="1" noChangeAspect="1" noChangeArrowheads="1"/>
          </p:cNvPicPr>
          <p:nvPr>
            <p:ph sz="quarter" idx="1"/>
          </p:nvPr>
        </p:nvPicPr>
        <p:blipFill>
          <a:blip r:embed="rId3"/>
          <a:srcRect/>
          <a:stretch>
            <a:fillRect/>
          </a:stretch>
        </p:blipFill>
        <p:spPr>
          <a:xfrm>
            <a:off x="152400" y="1752600"/>
            <a:ext cx="1508125" cy="1385888"/>
          </a:xfrm>
        </p:spPr>
      </p:pic>
      <p:pic>
        <p:nvPicPr>
          <p:cNvPr id="31748" name="Picture 21"/>
          <p:cNvPicPr>
            <a:picLocks noGrp="1" noChangeAspect="1" noChangeArrowheads="1"/>
          </p:cNvPicPr>
          <p:nvPr>
            <p:ph sz="quarter" idx="2"/>
          </p:nvPr>
        </p:nvPicPr>
        <p:blipFill>
          <a:blip r:embed="rId4"/>
          <a:srcRect/>
          <a:stretch>
            <a:fillRect/>
          </a:stretch>
        </p:blipFill>
        <p:spPr>
          <a:xfrm>
            <a:off x="1752600" y="1752600"/>
            <a:ext cx="1581150" cy="1014413"/>
          </a:xfrm>
        </p:spPr>
      </p:pic>
      <p:sp>
        <p:nvSpPr>
          <p:cNvPr id="3174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50" name="Rectangle 27"/>
          <p:cNvSpPr>
            <a:spLocks noChangeArrowheads="1"/>
          </p:cNvSpPr>
          <p:nvPr/>
        </p:nvSpPr>
        <p:spPr bwMode="auto">
          <a:xfrm>
            <a:off x="228600" y="3094038"/>
            <a:ext cx="3048000" cy="334962"/>
          </a:xfrm>
          <a:prstGeom prst="rect">
            <a:avLst/>
          </a:prstGeom>
          <a:noFill/>
          <a:ln w="9525">
            <a:noFill/>
            <a:miter lim="800000"/>
            <a:headEnd/>
            <a:tailEnd/>
          </a:ln>
        </p:spPr>
        <p:txBody>
          <a:bodyPr>
            <a:spAutoFit/>
          </a:bodyPr>
          <a:lstStyle/>
          <a:p>
            <a:pPr>
              <a:lnSpc>
                <a:spcPct val="125000"/>
              </a:lnSpc>
            </a:pPr>
            <a:r>
              <a:rPr lang="en-US" sz="1400" b="0">
                <a:solidFill>
                  <a:srgbClr val="0000FF"/>
                </a:solidFill>
              </a:rPr>
              <a:t>Menzel et al., (2000) </a:t>
            </a:r>
            <a:r>
              <a:rPr lang="en-US" sz="1400" b="0" i="1">
                <a:solidFill>
                  <a:srgbClr val="0000FF"/>
                </a:solidFill>
              </a:rPr>
              <a:t>J. Mag. Res.</a:t>
            </a:r>
            <a:endParaRPr lang="en-US" sz="1400" b="0">
              <a:solidFill>
                <a:srgbClr val="0000FF"/>
              </a:solidFill>
            </a:endParaRPr>
          </a:p>
        </p:txBody>
      </p:sp>
      <p:grpSp>
        <p:nvGrpSpPr>
          <p:cNvPr id="31751" name="Group 43"/>
          <p:cNvGrpSpPr>
            <a:grpSpLocks/>
          </p:cNvGrpSpPr>
          <p:nvPr/>
        </p:nvGrpSpPr>
        <p:grpSpPr bwMode="auto">
          <a:xfrm>
            <a:off x="3505200" y="990600"/>
            <a:ext cx="5562600" cy="2590800"/>
            <a:chOff x="2208" y="624"/>
            <a:chExt cx="3504" cy="1632"/>
          </a:xfrm>
        </p:grpSpPr>
        <p:sp>
          <p:nvSpPr>
            <p:cNvPr id="31764" name="Rectangle 4"/>
            <p:cNvSpPr>
              <a:spLocks noChangeArrowheads="1"/>
            </p:cNvSpPr>
            <p:nvPr/>
          </p:nvSpPr>
          <p:spPr bwMode="auto">
            <a:xfrm>
              <a:off x="2208" y="720"/>
              <a:ext cx="3504" cy="211"/>
            </a:xfrm>
            <a:prstGeom prst="rect">
              <a:avLst/>
            </a:prstGeom>
            <a:noFill/>
            <a:ln w="9525">
              <a:noFill/>
              <a:miter lim="800000"/>
              <a:headEnd/>
              <a:tailEnd/>
            </a:ln>
          </p:spPr>
          <p:txBody>
            <a:bodyPr anchor="ctr"/>
            <a:lstStyle/>
            <a:p>
              <a:pPr algn="ctr"/>
              <a:r>
                <a:rPr lang="en-US" sz="2200"/>
                <a:t>&gt; 99.9 % of the solutes accumulate in the unfrozen portion</a:t>
              </a:r>
              <a:endParaRPr lang="en-US" sz="2200" b="0"/>
            </a:p>
          </p:txBody>
        </p:sp>
        <p:sp>
          <p:nvSpPr>
            <p:cNvPr id="31765" name="Rectangle 5"/>
            <p:cNvSpPr>
              <a:spLocks noChangeArrowheads="1"/>
            </p:cNvSpPr>
            <p:nvPr/>
          </p:nvSpPr>
          <p:spPr bwMode="auto">
            <a:xfrm>
              <a:off x="2256" y="1248"/>
              <a:ext cx="3456" cy="211"/>
            </a:xfrm>
            <a:prstGeom prst="rect">
              <a:avLst/>
            </a:prstGeom>
            <a:noFill/>
            <a:ln w="9525">
              <a:noFill/>
              <a:miter lim="800000"/>
              <a:headEnd/>
              <a:tailEnd/>
            </a:ln>
          </p:spPr>
          <p:txBody>
            <a:bodyPr anchor="ctr"/>
            <a:lstStyle/>
            <a:p>
              <a:pPr algn="ctr"/>
              <a:r>
                <a:rPr lang="en-US" sz="2200"/>
                <a:t>selective incorporation of some ions</a:t>
              </a:r>
              <a:endParaRPr lang="en-US" sz="2200" b="0"/>
            </a:p>
          </p:txBody>
        </p:sp>
        <p:sp>
          <p:nvSpPr>
            <p:cNvPr id="31766" name="Rectangle 6"/>
            <p:cNvSpPr>
              <a:spLocks noChangeArrowheads="1"/>
            </p:cNvSpPr>
            <p:nvPr/>
          </p:nvSpPr>
          <p:spPr bwMode="auto">
            <a:xfrm>
              <a:off x="2784" y="1632"/>
              <a:ext cx="2736" cy="211"/>
            </a:xfrm>
            <a:prstGeom prst="rect">
              <a:avLst/>
            </a:prstGeom>
            <a:noFill/>
            <a:ln w="9525">
              <a:noFill/>
              <a:miter lim="800000"/>
              <a:headEnd/>
              <a:tailEnd/>
            </a:ln>
          </p:spPr>
          <p:txBody>
            <a:bodyPr anchor="ctr"/>
            <a:lstStyle/>
            <a:p>
              <a:pPr algn="ctr"/>
              <a:r>
                <a:rPr lang="en-US" sz="2200"/>
                <a:t>transient electrical potential</a:t>
              </a:r>
              <a:endParaRPr lang="en-US" sz="2200" b="0"/>
            </a:p>
          </p:txBody>
        </p:sp>
        <p:sp>
          <p:nvSpPr>
            <p:cNvPr id="31767" name="Rectangle 7"/>
            <p:cNvSpPr>
              <a:spLocks noChangeArrowheads="1"/>
            </p:cNvSpPr>
            <p:nvPr/>
          </p:nvSpPr>
          <p:spPr bwMode="auto">
            <a:xfrm>
              <a:off x="2832" y="2016"/>
              <a:ext cx="2736" cy="211"/>
            </a:xfrm>
            <a:prstGeom prst="rect">
              <a:avLst/>
            </a:prstGeom>
            <a:noFill/>
            <a:ln w="9525">
              <a:noFill/>
              <a:miter lim="800000"/>
              <a:headEnd/>
              <a:tailEnd/>
            </a:ln>
          </p:spPr>
          <p:txBody>
            <a:bodyPr anchor="ctr"/>
            <a:lstStyle/>
            <a:p>
              <a:pPr algn="ctr"/>
              <a:r>
                <a:rPr lang="en-US" sz="2200"/>
                <a:t>interfacial proton migration</a:t>
              </a:r>
              <a:endParaRPr lang="en-US" sz="2200" b="0"/>
            </a:p>
          </p:txBody>
        </p:sp>
        <p:sp>
          <p:nvSpPr>
            <p:cNvPr id="31768" name="Line 8"/>
            <p:cNvSpPr>
              <a:spLocks noChangeShapeType="1"/>
            </p:cNvSpPr>
            <p:nvPr/>
          </p:nvSpPr>
          <p:spPr bwMode="auto">
            <a:xfrm>
              <a:off x="3984" y="1056"/>
              <a:ext cx="0" cy="192"/>
            </a:xfrm>
            <a:prstGeom prst="line">
              <a:avLst/>
            </a:prstGeom>
            <a:noFill/>
            <a:ln w="28575">
              <a:solidFill>
                <a:srgbClr val="FF0000"/>
              </a:solidFill>
              <a:round/>
              <a:headEnd/>
              <a:tailEnd type="triangle" w="med" len="med"/>
            </a:ln>
          </p:spPr>
          <p:txBody>
            <a:bodyPr/>
            <a:lstStyle/>
            <a:p>
              <a:endParaRPr lang="en-US"/>
            </a:p>
          </p:txBody>
        </p:sp>
        <p:sp>
          <p:nvSpPr>
            <p:cNvPr id="31769" name="Line 9"/>
            <p:cNvSpPr>
              <a:spLocks noChangeShapeType="1"/>
            </p:cNvSpPr>
            <p:nvPr/>
          </p:nvSpPr>
          <p:spPr bwMode="auto">
            <a:xfrm>
              <a:off x="3984" y="1488"/>
              <a:ext cx="0" cy="144"/>
            </a:xfrm>
            <a:prstGeom prst="line">
              <a:avLst/>
            </a:prstGeom>
            <a:noFill/>
            <a:ln w="28575">
              <a:solidFill>
                <a:srgbClr val="FF0000"/>
              </a:solidFill>
              <a:round/>
              <a:headEnd/>
              <a:tailEnd type="triangle" w="med" len="med"/>
            </a:ln>
          </p:spPr>
          <p:txBody>
            <a:bodyPr/>
            <a:lstStyle/>
            <a:p>
              <a:endParaRPr lang="en-US"/>
            </a:p>
          </p:txBody>
        </p:sp>
        <p:sp>
          <p:nvSpPr>
            <p:cNvPr id="31770" name="Line 10"/>
            <p:cNvSpPr>
              <a:spLocks noChangeShapeType="1"/>
            </p:cNvSpPr>
            <p:nvPr/>
          </p:nvSpPr>
          <p:spPr bwMode="auto">
            <a:xfrm>
              <a:off x="3984" y="1872"/>
              <a:ext cx="0" cy="144"/>
            </a:xfrm>
            <a:prstGeom prst="line">
              <a:avLst/>
            </a:prstGeom>
            <a:noFill/>
            <a:ln w="28575">
              <a:solidFill>
                <a:srgbClr val="FF0000"/>
              </a:solidFill>
              <a:round/>
              <a:headEnd/>
              <a:tailEnd type="triangle" w="med" len="med"/>
            </a:ln>
          </p:spPr>
          <p:txBody>
            <a:bodyPr/>
            <a:lstStyle/>
            <a:p>
              <a:endParaRPr lang="en-US"/>
            </a:p>
          </p:txBody>
        </p:sp>
        <p:sp>
          <p:nvSpPr>
            <p:cNvPr id="31771" name="Rectangle 31"/>
            <p:cNvSpPr>
              <a:spLocks noChangeArrowheads="1"/>
            </p:cNvSpPr>
            <p:nvPr/>
          </p:nvSpPr>
          <p:spPr bwMode="auto">
            <a:xfrm>
              <a:off x="2256" y="624"/>
              <a:ext cx="3456" cy="1632"/>
            </a:xfrm>
            <a:prstGeom prst="rect">
              <a:avLst/>
            </a:prstGeom>
            <a:noFill/>
            <a:ln w="19050">
              <a:solidFill>
                <a:srgbClr val="FF0000"/>
              </a:solidFill>
              <a:miter lim="800000"/>
              <a:headEnd/>
              <a:tailEnd/>
            </a:ln>
          </p:spPr>
          <p:txBody>
            <a:bodyPr wrap="none" anchor="ctr"/>
            <a:lstStyle/>
            <a:p>
              <a:endParaRPr lang="en-US"/>
            </a:p>
          </p:txBody>
        </p:sp>
      </p:grpSp>
      <p:sp>
        <p:nvSpPr>
          <p:cNvPr id="31752" name="Rectangle 32"/>
          <p:cNvSpPr>
            <a:spLocks noChangeArrowheads="1"/>
          </p:cNvSpPr>
          <p:nvPr/>
        </p:nvSpPr>
        <p:spPr bwMode="auto">
          <a:xfrm>
            <a:off x="0" y="1111250"/>
            <a:ext cx="3505200" cy="641350"/>
          </a:xfrm>
          <a:prstGeom prst="rect">
            <a:avLst/>
          </a:prstGeom>
          <a:noFill/>
          <a:ln w="9525">
            <a:noFill/>
            <a:miter lim="800000"/>
            <a:headEnd/>
            <a:tailEnd/>
          </a:ln>
        </p:spPr>
        <p:txBody>
          <a:bodyPr>
            <a:spAutoFit/>
          </a:bodyPr>
          <a:lstStyle/>
          <a:p>
            <a:r>
              <a:rPr lang="en-US" sz="1800" b="0"/>
              <a:t>NMR image of a sample of ice The sample diameter is 15 mm</a:t>
            </a:r>
          </a:p>
        </p:txBody>
      </p:sp>
      <p:sp>
        <p:nvSpPr>
          <p:cNvPr id="281633" name="Rectangle 33"/>
          <p:cNvSpPr>
            <a:spLocks noChangeArrowheads="1"/>
          </p:cNvSpPr>
          <p:nvPr/>
        </p:nvSpPr>
        <p:spPr bwMode="auto">
          <a:xfrm>
            <a:off x="0" y="762000"/>
            <a:ext cx="9144000" cy="76200"/>
          </a:xfrm>
          <a:prstGeom prst="rect">
            <a:avLst/>
          </a:prstGeom>
          <a:solidFill>
            <a:schemeClr val="accent6"/>
          </a:solidFill>
          <a:ln w="9525">
            <a:solidFill>
              <a:schemeClr val="tx1"/>
            </a:solidFill>
            <a:miter lim="800000"/>
            <a:headEnd/>
            <a:tailEnd/>
          </a:ln>
          <a:effectLst/>
        </p:spPr>
        <p:txBody>
          <a:bodyPr wrap="none" anchor="ctr"/>
          <a:lstStyle/>
          <a:p>
            <a:pPr algn="ctr">
              <a:defRPr/>
            </a:pPr>
            <a:endParaRPr lang="en-US" sz="1800" b="0">
              <a:solidFill>
                <a:srgbClr val="A50021"/>
              </a:solidFill>
              <a:latin typeface="Arial" pitchFamily="34" charset="0"/>
              <a:cs typeface="Arial" pitchFamily="34" charset="0"/>
            </a:endParaRPr>
          </a:p>
        </p:txBody>
      </p:sp>
      <p:sp>
        <p:nvSpPr>
          <p:cNvPr id="31754" name="Text Box 34"/>
          <p:cNvSpPr txBox="1">
            <a:spLocks noChangeArrowheads="1"/>
          </p:cNvSpPr>
          <p:nvPr/>
        </p:nvSpPr>
        <p:spPr bwMode="auto">
          <a:xfrm>
            <a:off x="304800" y="5334000"/>
            <a:ext cx="8534400" cy="1400175"/>
          </a:xfrm>
          <a:prstGeom prst="rect">
            <a:avLst/>
          </a:prstGeom>
          <a:noFill/>
          <a:ln w="9525">
            <a:noFill/>
            <a:miter lim="800000"/>
            <a:headEnd/>
            <a:tailEnd/>
          </a:ln>
        </p:spPr>
        <p:txBody>
          <a:bodyPr>
            <a:spAutoFit/>
          </a:bodyPr>
          <a:lstStyle/>
          <a:p>
            <a:r>
              <a:rPr lang="en-US" sz="1500" b="0">
                <a:solidFill>
                  <a:srgbClr val="0000FF"/>
                </a:solidFill>
              </a:rPr>
              <a:t>Robinson </a:t>
            </a:r>
            <a:r>
              <a:rPr lang="en-US" sz="1500" b="0" i="1">
                <a:solidFill>
                  <a:srgbClr val="0000FF"/>
                </a:solidFill>
              </a:rPr>
              <a:t>et al.</a:t>
            </a:r>
            <a:r>
              <a:rPr lang="en-US" sz="1500" b="0">
                <a:solidFill>
                  <a:srgbClr val="0000FF"/>
                </a:solidFill>
              </a:rPr>
              <a:t> (2006) </a:t>
            </a:r>
            <a:r>
              <a:rPr lang="en-US" sz="1500" b="0" i="1">
                <a:solidFill>
                  <a:srgbClr val="0000FF"/>
                </a:solidFill>
              </a:rPr>
              <a:t>J. Phys Chem B,</a:t>
            </a:r>
            <a:r>
              <a:rPr lang="en-US" sz="1500" b="0">
                <a:solidFill>
                  <a:srgbClr val="0000FF"/>
                </a:solidFill>
              </a:rPr>
              <a:t> </a:t>
            </a:r>
            <a:r>
              <a:rPr lang="en-US" sz="1500">
                <a:solidFill>
                  <a:srgbClr val="0000FF"/>
                </a:solidFill>
              </a:rPr>
              <a:t>110</a:t>
            </a:r>
            <a:r>
              <a:rPr lang="en-US" sz="1500" b="0">
                <a:solidFill>
                  <a:srgbClr val="0000FF"/>
                </a:solidFill>
              </a:rPr>
              <a:t>, </a:t>
            </a:r>
            <a:r>
              <a:rPr lang="en-US" sz="1500" b="0" i="1">
                <a:solidFill>
                  <a:srgbClr val="0000FF"/>
                </a:solidFill>
              </a:rPr>
              <a:t>7613</a:t>
            </a:r>
          </a:p>
          <a:p>
            <a:r>
              <a:rPr lang="en-US" sz="1400" b="0">
                <a:solidFill>
                  <a:srgbClr val="0000FF"/>
                </a:solidFill>
              </a:rPr>
              <a:t>Grannas </a:t>
            </a:r>
            <a:r>
              <a:rPr lang="en-US" sz="1400" b="0" i="1">
                <a:solidFill>
                  <a:srgbClr val="0000FF"/>
                </a:solidFill>
              </a:rPr>
              <a:t>et al</a:t>
            </a:r>
            <a:r>
              <a:rPr lang="en-US" sz="1400" b="0">
                <a:solidFill>
                  <a:srgbClr val="0000FF"/>
                </a:solidFill>
              </a:rPr>
              <a:t>., (2007) </a:t>
            </a:r>
            <a:r>
              <a:rPr lang="en-US" sz="1400" b="0" i="1">
                <a:solidFill>
                  <a:srgbClr val="0000FF"/>
                </a:solidFill>
              </a:rPr>
              <a:t>J. Phys Chem A,</a:t>
            </a:r>
            <a:r>
              <a:rPr lang="en-US" sz="1400" b="0">
                <a:solidFill>
                  <a:srgbClr val="0000FF"/>
                </a:solidFill>
              </a:rPr>
              <a:t> </a:t>
            </a:r>
            <a:r>
              <a:rPr lang="en-US" sz="1400">
                <a:solidFill>
                  <a:srgbClr val="0000FF"/>
                </a:solidFill>
              </a:rPr>
              <a:t>111</a:t>
            </a:r>
            <a:r>
              <a:rPr lang="en-US" sz="1400" b="0">
                <a:solidFill>
                  <a:srgbClr val="0000FF"/>
                </a:solidFill>
              </a:rPr>
              <a:t>, </a:t>
            </a:r>
            <a:r>
              <a:rPr lang="en-US" sz="1400" b="0" i="1">
                <a:solidFill>
                  <a:srgbClr val="0000FF"/>
                </a:solidFill>
              </a:rPr>
              <a:t>11043</a:t>
            </a:r>
          </a:p>
          <a:p>
            <a:r>
              <a:rPr lang="en-US" sz="1400" b="0">
                <a:solidFill>
                  <a:srgbClr val="0000FF"/>
                </a:solidFill>
              </a:rPr>
              <a:t>Heger </a:t>
            </a:r>
            <a:r>
              <a:rPr lang="en-US" sz="1400" b="0" i="1">
                <a:solidFill>
                  <a:srgbClr val="0000FF"/>
                </a:solidFill>
              </a:rPr>
              <a:t>et al.</a:t>
            </a:r>
            <a:r>
              <a:rPr lang="en-US" sz="1400" b="0">
                <a:solidFill>
                  <a:srgbClr val="0000FF"/>
                </a:solidFill>
              </a:rPr>
              <a:t>, (2004) </a:t>
            </a:r>
            <a:r>
              <a:rPr lang="en-US" sz="1400" b="0" i="1">
                <a:solidFill>
                  <a:srgbClr val="0000FF"/>
                </a:solidFill>
              </a:rPr>
              <a:t>J Phys Chem A</a:t>
            </a:r>
            <a:r>
              <a:rPr lang="en-US" sz="1400" b="0">
                <a:solidFill>
                  <a:srgbClr val="0000FF"/>
                </a:solidFill>
              </a:rPr>
              <a:t>, </a:t>
            </a:r>
            <a:r>
              <a:rPr lang="en-US" sz="1400">
                <a:solidFill>
                  <a:srgbClr val="0000FF"/>
                </a:solidFill>
              </a:rPr>
              <a:t>109</a:t>
            </a:r>
            <a:r>
              <a:rPr lang="en-US" sz="1400" b="0">
                <a:solidFill>
                  <a:srgbClr val="0000FF"/>
                </a:solidFill>
              </a:rPr>
              <a:t>, </a:t>
            </a:r>
            <a:r>
              <a:rPr lang="en-US" sz="1400" b="0" i="1">
                <a:solidFill>
                  <a:srgbClr val="0000FF"/>
                </a:solidFill>
              </a:rPr>
              <a:t>6702</a:t>
            </a:r>
          </a:p>
          <a:p>
            <a:r>
              <a:rPr lang="en-US" sz="1400" b="0">
                <a:solidFill>
                  <a:srgbClr val="0000FF"/>
                </a:solidFill>
              </a:rPr>
              <a:t>Guzman </a:t>
            </a:r>
            <a:r>
              <a:rPr lang="en-US" sz="1400" b="0" i="1">
                <a:solidFill>
                  <a:srgbClr val="0000FF"/>
                </a:solidFill>
              </a:rPr>
              <a:t>et al.</a:t>
            </a:r>
            <a:r>
              <a:rPr lang="en-US" sz="1400" b="0">
                <a:solidFill>
                  <a:srgbClr val="0000FF"/>
                </a:solidFill>
              </a:rPr>
              <a:t> (2006) </a:t>
            </a:r>
            <a:r>
              <a:rPr lang="en-US" sz="1400" b="0" i="1">
                <a:solidFill>
                  <a:srgbClr val="0000FF"/>
                </a:solidFill>
              </a:rPr>
              <a:t>J. Phys. Chem. A</a:t>
            </a:r>
            <a:r>
              <a:rPr lang="en-US" sz="1400" b="0">
                <a:solidFill>
                  <a:srgbClr val="0000FF"/>
                </a:solidFill>
              </a:rPr>
              <a:t>, </a:t>
            </a:r>
            <a:r>
              <a:rPr lang="en-US" sz="1400">
                <a:solidFill>
                  <a:srgbClr val="0000FF"/>
                </a:solidFill>
              </a:rPr>
              <a:t>110</a:t>
            </a:r>
            <a:r>
              <a:rPr lang="en-US" sz="1400" b="0">
                <a:solidFill>
                  <a:srgbClr val="0000FF"/>
                </a:solidFill>
              </a:rPr>
              <a:t>, </a:t>
            </a:r>
            <a:r>
              <a:rPr lang="en-US" sz="1400" b="0" i="1">
                <a:solidFill>
                  <a:srgbClr val="0000FF"/>
                </a:solidFill>
              </a:rPr>
              <a:t>931</a:t>
            </a:r>
          </a:p>
          <a:p>
            <a:r>
              <a:rPr lang="en-US" sz="1400" b="0">
                <a:solidFill>
                  <a:srgbClr val="0000FF"/>
                </a:solidFill>
              </a:rPr>
              <a:t>Kahan </a:t>
            </a:r>
            <a:r>
              <a:rPr lang="en-US" sz="1400" b="0" i="1">
                <a:solidFill>
                  <a:srgbClr val="0000FF"/>
                </a:solidFill>
              </a:rPr>
              <a:t>et al</a:t>
            </a:r>
            <a:r>
              <a:rPr lang="en-US" sz="1400" b="0">
                <a:solidFill>
                  <a:srgbClr val="0000FF"/>
                </a:solidFill>
              </a:rPr>
              <a:t>. (2007) J Phys Chem A, </a:t>
            </a:r>
            <a:r>
              <a:rPr lang="en-US" sz="1400">
                <a:solidFill>
                  <a:srgbClr val="0000FF"/>
                </a:solidFill>
              </a:rPr>
              <a:t>111</a:t>
            </a:r>
            <a:r>
              <a:rPr lang="en-US" sz="1400" b="0">
                <a:solidFill>
                  <a:srgbClr val="0000FF"/>
                </a:solidFill>
              </a:rPr>
              <a:t>, </a:t>
            </a:r>
            <a:r>
              <a:rPr lang="en-US" sz="1400" b="0" i="1">
                <a:solidFill>
                  <a:srgbClr val="0000FF"/>
                </a:solidFill>
              </a:rPr>
              <a:t>11006</a:t>
            </a:r>
            <a:r>
              <a:rPr lang="en-US" sz="1400" b="0">
                <a:solidFill>
                  <a:srgbClr val="0000FF"/>
                </a:solidFill>
              </a:rPr>
              <a:t> </a:t>
            </a:r>
            <a:r>
              <a:rPr lang="en-US" sz="1400">
                <a:solidFill>
                  <a:srgbClr val="0000FF"/>
                </a:solidFill>
              </a:rPr>
              <a:t> </a:t>
            </a:r>
            <a:endParaRPr lang="en-US" sz="1400" b="0" i="1">
              <a:solidFill>
                <a:srgbClr val="0000FF"/>
              </a:solidFill>
            </a:endParaRPr>
          </a:p>
          <a:p>
            <a:r>
              <a:rPr lang="en-US" sz="1500" b="0">
                <a:solidFill>
                  <a:srgbClr val="0000FF"/>
                </a:solidFill>
              </a:rPr>
              <a:t>Angell, C. A. In </a:t>
            </a:r>
            <a:r>
              <a:rPr lang="en-US" sz="1500" b="0" i="1">
                <a:solidFill>
                  <a:srgbClr val="0000FF"/>
                </a:solidFill>
              </a:rPr>
              <a:t>Water, a comprehensive treatise</a:t>
            </a:r>
            <a:r>
              <a:rPr lang="en-US" sz="1500" b="0">
                <a:solidFill>
                  <a:srgbClr val="0000FF"/>
                </a:solidFill>
              </a:rPr>
              <a:t>; Franks, F., Ed.; Plenum: New York, 1982; Vol. 7 </a:t>
            </a:r>
          </a:p>
        </p:txBody>
      </p:sp>
      <p:grpSp>
        <p:nvGrpSpPr>
          <p:cNvPr id="31755" name="Group 30"/>
          <p:cNvGrpSpPr>
            <a:grpSpLocks/>
          </p:cNvGrpSpPr>
          <p:nvPr/>
        </p:nvGrpSpPr>
        <p:grpSpPr bwMode="auto">
          <a:xfrm>
            <a:off x="152400" y="4081463"/>
            <a:ext cx="8855075" cy="1176337"/>
            <a:chOff x="96" y="3485"/>
            <a:chExt cx="5625" cy="741"/>
          </a:xfrm>
        </p:grpSpPr>
        <p:sp>
          <p:nvSpPr>
            <p:cNvPr id="31756" name="Text Box 11"/>
            <p:cNvSpPr txBox="1">
              <a:spLocks noChangeArrowheads="1"/>
            </p:cNvSpPr>
            <p:nvPr/>
          </p:nvSpPr>
          <p:spPr bwMode="auto">
            <a:xfrm>
              <a:off x="96" y="3723"/>
              <a:ext cx="3749" cy="213"/>
            </a:xfrm>
            <a:prstGeom prst="rect">
              <a:avLst/>
            </a:prstGeom>
            <a:noFill/>
            <a:ln w="9525">
              <a:noFill/>
              <a:miter lim="800000"/>
              <a:headEnd/>
              <a:tailEnd/>
            </a:ln>
          </p:spPr>
          <p:txBody>
            <a:bodyPr wrap="none">
              <a:spAutoFit/>
            </a:bodyPr>
            <a:lstStyle/>
            <a:p>
              <a:pPr eaLnBrk="0" hangingPunct="0"/>
              <a:r>
                <a:rPr lang="en-US">
                  <a:solidFill>
                    <a:srgbClr val="003399"/>
                  </a:solidFill>
                  <a:latin typeface="Verdana" pitchFamily="34" charset="0"/>
                </a:rPr>
                <a:t>Reaction rates and equilibrium in frozen solutions</a:t>
              </a:r>
            </a:p>
          </p:txBody>
        </p:sp>
        <p:sp>
          <p:nvSpPr>
            <p:cNvPr id="31757" name="Text Box 12"/>
            <p:cNvSpPr txBox="1">
              <a:spLocks noChangeArrowheads="1"/>
            </p:cNvSpPr>
            <p:nvPr/>
          </p:nvSpPr>
          <p:spPr bwMode="auto">
            <a:xfrm>
              <a:off x="4065" y="3485"/>
              <a:ext cx="1656" cy="213"/>
            </a:xfrm>
            <a:prstGeom prst="rect">
              <a:avLst/>
            </a:prstGeom>
            <a:noFill/>
            <a:ln w="9525">
              <a:noFill/>
              <a:miter lim="800000"/>
              <a:headEnd/>
              <a:tailEnd/>
            </a:ln>
          </p:spPr>
          <p:txBody>
            <a:bodyPr wrap="none">
              <a:spAutoFit/>
            </a:bodyPr>
            <a:lstStyle/>
            <a:p>
              <a:pPr eaLnBrk="0" hangingPunct="0"/>
              <a:r>
                <a:rPr lang="en-US">
                  <a:solidFill>
                    <a:srgbClr val="003399"/>
                  </a:solidFill>
                  <a:latin typeface="Verdana" pitchFamily="34" charset="0"/>
                </a:rPr>
                <a:t>concentration effects</a:t>
              </a:r>
            </a:p>
          </p:txBody>
        </p:sp>
        <p:sp>
          <p:nvSpPr>
            <p:cNvPr id="31758" name="Text Box 13"/>
            <p:cNvSpPr txBox="1">
              <a:spLocks noChangeArrowheads="1"/>
            </p:cNvSpPr>
            <p:nvPr/>
          </p:nvSpPr>
          <p:spPr bwMode="auto">
            <a:xfrm>
              <a:off x="4111" y="3752"/>
              <a:ext cx="1407" cy="213"/>
            </a:xfrm>
            <a:prstGeom prst="rect">
              <a:avLst/>
            </a:prstGeom>
            <a:noFill/>
            <a:ln w="9525">
              <a:noFill/>
              <a:miter lim="800000"/>
              <a:headEnd/>
              <a:tailEnd/>
            </a:ln>
          </p:spPr>
          <p:txBody>
            <a:bodyPr wrap="none">
              <a:spAutoFit/>
            </a:bodyPr>
            <a:lstStyle/>
            <a:p>
              <a:pPr eaLnBrk="0" hangingPunct="0"/>
              <a:r>
                <a:rPr lang="en-US">
                  <a:solidFill>
                    <a:srgbClr val="003399"/>
                  </a:solidFill>
                  <a:latin typeface="Verdana" pitchFamily="34" charset="0"/>
                </a:rPr>
                <a:t>low temperatures</a:t>
              </a:r>
            </a:p>
          </p:txBody>
        </p:sp>
        <p:sp>
          <p:nvSpPr>
            <p:cNvPr id="31759" name="Text Box 14"/>
            <p:cNvSpPr txBox="1">
              <a:spLocks noChangeArrowheads="1"/>
            </p:cNvSpPr>
            <p:nvPr/>
          </p:nvSpPr>
          <p:spPr bwMode="auto">
            <a:xfrm>
              <a:off x="4079" y="4013"/>
              <a:ext cx="1245" cy="213"/>
            </a:xfrm>
            <a:prstGeom prst="rect">
              <a:avLst/>
            </a:prstGeom>
            <a:noFill/>
            <a:ln w="9525">
              <a:noFill/>
              <a:miter lim="800000"/>
              <a:headEnd/>
              <a:tailEnd/>
            </a:ln>
          </p:spPr>
          <p:txBody>
            <a:bodyPr wrap="none">
              <a:spAutoFit/>
            </a:bodyPr>
            <a:lstStyle/>
            <a:p>
              <a:pPr eaLnBrk="0" hangingPunct="0"/>
              <a:r>
                <a:rPr lang="en-US">
                  <a:solidFill>
                    <a:srgbClr val="003399"/>
                  </a:solidFill>
                  <a:latin typeface="Verdana" pitchFamily="34" charset="0"/>
                </a:rPr>
                <a:t>acidity changes</a:t>
              </a:r>
            </a:p>
          </p:txBody>
        </p:sp>
        <p:grpSp>
          <p:nvGrpSpPr>
            <p:cNvPr id="31760" name="Group 15"/>
            <p:cNvGrpSpPr>
              <a:grpSpLocks/>
            </p:cNvGrpSpPr>
            <p:nvPr/>
          </p:nvGrpSpPr>
          <p:grpSpPr bwMode="auto">
            <a:xfrm>
              <a:off x="3826" y="3609"/>
              <a:ext cx="288" cy="528"/>
              <a:chOff x="3730" y="3072"/>
              <a:chExt cx="288" cy="528"/>
            </a:xfrm>
          </p:grpSpPr>
          <p:sp>
            <p:nvSpPr>
              <p:cNvPr id="31761" name="Line 16"/>
              <p:cNvSpPr>
                <a:spLocks noChangeShapeType="1"/>
              </p:cNvSpPr>
              <p:nvPr/>
            </p:nvSpPr>
            <p:spPr bwMode="auto">
              <a:xfrm flipV="1">
                <a:off x="3730" y="3072"/>
                <a:ext cx="288" cy="240"/>
              </a:xfrm>
              <a:prstGeom prst="line">
                <a:avLst/>
              </a:prstGeom>
              <a:noFill/>
              <a:ln w="28575">
                <a:solidFill>
                  <a:srgbClr val="FF9900"/>
                </a:solidFill>
                <a:round/>
                <a:headEnd/>
                <a:tailEnd type="triangle" w="med" len="med"/>
              </a:ln>
            </p:spPr>
            <p:txBody>
              <a:bodyPr/>
              <a:lstStyle/>
              <a:p>
                <a:endParaRPr lang="en-US"/>
              </a:p>
            </p:txBody>
          </p:sp>
          <p:sp>
            <p:nvSpPr>
              <p:cNvPr id="31762" name="Line 17"/>
              <p:cNvSpPr>
                <a:spLocks noChangeShapeType="1"/>
              </p:cNvSpPr>
              <p:nvPr/>
            </p:nvSpPr>
            <p:spPr bwMode="auto">
              <a:xfrm>
                <a:off x="3730" y="3312"/>
                <a:ext cx="288" cy="0"/>
              </a:xfrm>
              <a:prstGeom prst="line">
                <a:avLst/>
              </a:prstGeom>
              <a:noFill/>
              <a:ln w="28575">
                <a:solidFill>
                  <a:srgbClr val="FF9900"/>
                </a:solidFill>
                <a:round/>
                <a:headEnd/>
                <a:tailEnd type="triangle" w="med" len="med"/>
              </a:ln>
            </p:spPr>
            <p:txBody>
              <a:bodyPr/>
              <a:lstStyle/>
              <a:p>
                <a:endParaRPr lang="en-US"/>
              </a:p>
            </p:txBody>
          </p:sp>
          <p:sp>
            <p:nvSpPr>
              <p:cNvPr id="31763" name="Line 18"/>
              <p:cNvSpPr>
                <a:spLocks noChangeShapeType="1"/>
              </p:cNvSpPr>
              <p:nvPr/>
            </p:nvSpPr>
            <p:spPr bwMode="auto">
              <a:xfrm>
                <a:off x="3730" y="3312"/>
                <a:ext cx="288" cy="288"/>
              </a:xfrm>
              <a:prstGeom prst="line">
                <a:avLst/>
              </a:prstGeom>
              <a:noFill/>
              <a:ln w="28575">
                <a:solidFill>
                  <a:srgbClr val="FF9900"/>
                </a:solidFill>
                <a:round/>
                <a:headEnd/>
                <a:tailEnd type="triangle" w="med" len="med"/>
              </a:ln>
            </p:spPr>
            <p:txBody>
              <a:bodyPr/>
              <a:lstStyle/>
              <a:p>
                <a:endParaRPr lang="en-US"/>
              </a:p>
            </p:txBody>
          </p:sp>
        </p:gr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1588" y="1219200"/>
            <a:ext cx="2439988" cy="5638800"/>
          </a:xfrm>
          <a:prstGeom prst="rect">
            <a:avLst/>
          </a:prstGeom>
          <a:solidFill>
            <a:schemeClr val="tx1"/>
          </a:solidFill>
          <a:ln w="9525">
            <a:noFill/>
            <a:miter lim="800000"/>
            <a:headEnd/>
            <a:tailEnd/>
          </a:ln>
        </p:spPr>
        <p:txBody>
          <a:bodyPr wrap="none" anchor="ctr"/>
          <a:lstStyle/>
          <a:p>
            <a:endParaRPr lang="en-US"/>
          </a:p>
        </p:txBody>
      </p:sp>
      <p:sp>
        <p:nvSpPr>
          <p:cNvPr id="33794" name="Rectangle 2"/>
          <p:cNvSpPr>
            <a:spLocks noChangeArrowheads="1"/>
          </p:cNvSpPr>
          <p:nvPr/>
        </p:nvSpPr>
        <p:spPr bwMode="auto">
          <a:xfrm>
            <a:off x="0" y="0"/>
            <a:ext cx="9144000" cy="1295400"/>
          </a:xfrm>
          <a:prstGeom prst="rect">
            <a:avLst/>
          </a:prstGeom>
          <a:solidFill>
            <a:schemeClr val="tx1"/>
          </a:solidFill>
          <a:ln w="9525">
            <a:noFill/>
            <a:miter lim="800000"/>
            <a:headEnd/>
            <a:tailEnd/>
          </a:ln>
        </p:spPr>
        <p:txBody>
          <a:bodyPr wrap="none" anchor="ctr"/>
          <a:lstStyle/>
          <a:p>
            <a:endParaRPr lang="en-US"/>
          </a:p>
        </p:txBody>
      </p:sp>
      <p:sp>
        <p:nvSpPr>
          <p:cNvPr id="33795" name="Rectangle 3"/>
          <p:cNvSpPr>
            <a:spLocks noChangeArrowheads="1"/>
          </p:cNvSpPr>
          <p:nvPr/>
        </p:nvSpPr>
        <p:spPr bwMode="auto">
          <a:xfrm>
            <a:off x="2419350" y="1219200"/>
            <a:ext cx="6724650" cy="46038"/>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
        <p:nvSpPr>
          <p:cNvPr id="33796" name="Rectangle 4"/>
          <p:cNvSpPr>
            <a:spLocks noGrp="1" noChangeArrowheads="1"/>
          </p:cNvSpPr>
          <p:nvPr>
            <p:ph type="title"/>
          </p:nvPr>
        </p:nvSpPr>
        <p:spPr>
          <a:xfrm>
            <a:off x="533400" y="274638"/>
            <a:ext cx="8229600" cy="944562"/>
          </a:xfrm>
        </p:spPr>
        <p:txBody>
          <a:bodyPr/>
          <a:lstStyle/>
          <a:p>
            <a:pPr algn="r" eaLnBrk="1" hangingPunct="1"/>
            <a:r>
              <a:rPr lang="en-US" sz="4000" b="1" smtClean="0">
                <a:solidFill>
                  <a:schemeClr val="bg1"/>
                </a:solidFill>
              </a:rPr>
              <a:t>Aerosol-like Conditions</a:t>
            </a:r>
          </a:p>
        </p:txBody>
      </p:sp>
      <p:sp>
        <p:nvSpPr>
          <p:cNvPr id="33797" name="Rectangle 5"/>
          <p:cNvSpPr>
            <a:spLocks noGrp="1" noChangeArrowheads="1"/>
          </p:cNvSpPr>
          <p:nvPr>
            <p:ph type="body" idx="1"/>
          </p:nvPr>
        </p:nvSpPr>
        <p:spPr>
          <a:xfrm>
            <a:off x="1752600" y="1447800"/>
            <a:ext cx="7772400" cy="5029200"/>
          </a:xfrm>
        </p:spPr>
        <p:txBody>
          <a:bodyPr/>
          <a:lstStyle/>
          <a:p>
            <a:pPr algn="ctr" eaLnBrk="1" hangingPunct="1">
              <a:lnSpc>
                <a:spcPct val="80000"/>
              </a:lnSpc>
            </a:pPr>
            <a:endParaRPr lang="en-US" sz="1800" baseline="30000" smtClean="0"/>
          </a:p>
          <a:p>
            <a:pPr algn="ctr" eaLnBrk="1" hangingPunct="1">
              <a:lnSpc>
                <a:spcPct val="130000"/>
              </a:lnSpc>
              <a:buFontTx/>
              <a:buNone/>
            </a:pPr>
            <a:r>
              <a:rPr lang="en-US" sz="2000" b="1" smtClean="0"/>
              <a:t>Assume 50% RH: 1 g NH</a:t>
            </a:r>
            <a:r>
              <a:rPr lang="en-US" sz="2000" b="1" baseline="-25000" smtClean="0"/>
              <a:t>4</a:t>
            </a:r>
            <a:r>
              <a:rPr lang="en-US" sz="2000" b="1" smtClean="0"/>
              <a:t>HSO</a:t>
            </a:r>
            <a:r>
              <a:rPr lang="en-US" sz="2000" b="1" baseline="-25000" smtClean="0"/>
              <a:t>4 </a:t>
            </a:r>
            <a:r>
              <a:rPr lang="en-US" sz="2000" b="1" smtClean="0"/>
              <a:t>/ 0.6 g H</a:t>
            </a:r>
            <a:r>
              <a:rPr lang="en-US" sz="2000" b="1" baseline="-25000" smtClean="0"/>
              <a:t>2</a:t>
            </a:r>
            <a:r>
              <a:rPr lang="en-US" sz="2000" b="1" smtClean="0"/>
              <a:t>O</a:t>
            </a:r>
          </a:p>
          <a:p>
            <a:pPr algn="ctr" eaLnBrk="1" hangingPunct="1">
              <a:lnSpc>
                <a:spcPct val="130000"/>
              </a:lnSpc>
              <a:buFontTx/>
              <a:buNone/>
            </a:pPr>
            <a:r>
              <a:rPr lang="en-US" sz="2000" b="1" smtClean="0"/>
              <a:t>1 - 10 </a:t>
            </a:r>
            <a:r>
              <a:rPr lang="en-US" sz="2000" b="1" smtClean="0">
                <a:sym typeface="Symbol" pitchFamily="18" charset="2"/>
              </a:rPr>
              <a:t>m</a:t>
            </a:r>
            <a:r>
              <a:rPr lang="en-US" sz="2000" b="1" smtClean="0"/>
              <a:t>g Pyruvic acid/g Sulfate</a:t>
            </a:r>
            <a:r>
              <a:rPr lang="en-US" sz="2000" smtClean="0"/>
              <a:t> </a:t>
            </a:r>
          </a:p>
          <a:p>
            <a:pPr algn="ctr" eaLnBrk="1" hangingPunct="1">
              <a:lnSpc>
                <a:spcPct val="130000"/>
              </a:lnSpc>
              <a:buFontTx/>
              <a:buNone/>
            </a:pPr>
            <a:r>
              <a:rPr lang="en-US" sz="2800" smtClean="0">
                <a:sym typeface="Symbol" pitchFamily="18" charset="2"/>
              </a:rPr>
              <a:t></a:t>
            </a:r>
            <a:endParaRPr lang="en-US" sz="2000" smtClean="0">
              <a:sym typeface="Symbol" pitchFamily="18" charset="2"/>
            </a:endParaRPr>
          </a:p>
          <a:p>
            <a:pPr algn="ctr" eaLnBrk="1" hangingPunct="1">
              <a:lnSpc>
                <a:spcPct val="130000"/>
              </a:lnSpc>
              <a:buFontTx/>
              <a:buNone/>
            </a:pPr>
            <a:r>
              <a:rPr lang="en-US" sz="2800" b="1" smtClean="0">
                <a:solidFill>
                  <a:schemeClr val="accent2"/>
                </a:solidFill>
                <a:sym typeface="Symbol" pitchFamily="18" charset="2"/>
              </a:rPr>
              <a:t>0.02 M to 0.2 M PA</a:t>
            </a:r>
          </a:p>
          <a:p>
            <a:pPr algn="ctr" eaLnBrk="1" hangingPunct="1">
              <a:lnSpc>
                <a:spcPct val="130000"/>
              </a:lnSpc>
              <a:buFont typeface="Symbol" pitchFamily="18" charset="2"/>
              <a:buChar char="l"/>
            </a:pPr>
            <a:r>
              <a:rPr lang="en-US" sz="2800" b="1" smtClean="0">
                <a:solidFill>
                  <a:schemeClr val="accent2"/>
                </a:solidFill>
                <a:sym typeface="Symbol" pitchFamily="18" charset="2"/>
              </a:rPr>
              <a:t>&gt; 300 nm</a:t>
            </a:r>
          </a:p>
          <a:p>
            <a:pPr algn="ctr" eaLnBrk="1" hangingPunct="1">
              <a:lnSpc>
                <a:spcPct val="130000"/>
              </a:lnSpc>
              <a:buFont typeface="Symbol" pitchFamily="18" charset="2"/>
              <a:buNone/>
            </a:pPr>
            <a:r>
              <a:rPr lang="en-US" sz="2800" b="1" smtClean="0">
                <a:solidFill>
                  <a:schemeClr val="accent2"/>
                </a:solidFill>
                <a:sym typeface="Symbol" pitchFamily="18" charset="2"/>
              </a:rPr>
              <a:t> F</a:t>
            </a:r>
            <a:r>
              <a:rPr lang="en-US" sz="2800" b="1" baseline="-25000" smtClean="0">
                <a:solidFill>
                  <a:schemeClr val="accent2"/>
                </a:solidFill>
                <a:sym typeface="Symbol" pitchFamily="18" charset="2"/>
              </a:rPr>
              <a:t>Lamp</a:t>
            </a:r>
            <a:r>
              <a:rPr lang="en-US" sz="2800" b="1" smtClean="0">
                <a:solidFill>
                  <a:schemeClr val="accent2"/>
                </a:solidFill>
                <a:sym typeface="Symbol" pitchFamily="18" charset="2"/>
              </a:rPr>
              <a:t> = 6 to 48  10</a:t>
            </a:r>
            <a:r>
              <a:rPr lang="en-US" sz="2800" b="1" baseline="30000" smtClean="0">
                <a:solidFill>
                  <a:schemeClr val="accent2"/>
                </a:solidFill>
                <a:sym typeface="Symbol" pitchFamily="18" charset="2"/>
              </a:rPr>
              <a:t>14</a:t>
            </a:r>
            <a:r>
              <a:rPr lang="en-US" sz="2800" b="1" smtClean="0">
                <a:solidFill>
                  <a:schemeClr val="accent2"/>
                </a:solidFill>
                <a:sym typeface="Symbol" pitchFamily="18" charset="2"/>
              </a:rPr>
              <a:t> photons cm</a:t>
            </a:r>
            <a:r>
              <a:rPr lang="en-US" sz="2800" b="1" baseline="30000" smtClean="0">
                <a:solidFill>
                  <a:schemeClr val="accent2"/>
                </a:solidFill>
                <a:sym typeface="Symbol" pitchFamily="18" charset="2"/>
              </a:rPr>
              <a:t>-2 </a:t>
            </a:r>
            <a:r>
              <a:rPr lang="en-US" sz="2800" b="1" smtClean="0">
                <a:solidFill>
                  <a:schemeClr val="accent2"/>
                </a:solidFill>
                <a:sym typeface="Symbol" pitchFamily="18" charset="2"/>
              </a:rPr>
              <a:t>s</a:t>
            </a:r>
            <a:r>
              <a:rPr lang="en-US" sz="2800" b="1" baseline="30000" smtClean="0">
                <a:solidFill>
                  <a:schemeClr val="accent2"/>
                </a:solidFill>
                <a:sym typeface="Symbol" pitchFamily="18" charset="2"/>
              </a:rPr>
              <a:t>-1 </a:t>
            </a:r>
          </a:p>
          <a:p>
            <a:pPr algn="ctr" eaLnBrk="1" hangingPunct="1">
              <a:lnSpc>
                <a:spcPct val="130000"/>
              </a:lnSpc>
              <a:buFont typeface="Symbol" pitchFamily="18" charset="2"/>
              <a:buNone/>
            </a:pPr>
            <a:r>
              <a:rPr lang="en-US" sz="2800" b="1" smtClean="0">
                <a:solidFill>
                  <a:schemeClr val="accent2"/>
                </a:solidFill>
                <a:sym typeface="Symbol" pitchFamily="18" charset="2"/>
              </a:rPr>
              <a:t>1 atm air or 1 atm N</a:t>
            </a:r>
            <a:r>
              <a:rPr lang="en-US" sz="2800" b="1" baseline="-25000" smtClean="0">
                <a:solidFill>
                  <a:schemeClr val="accent2"/>
                </a:solidFill>
                <a:sym typeface="Symbol" pitchFamily="18" charset="2"/>
              </a:rPr>
              <a:t>2</a:t>
            </a:r>
            <a:r>
              <a:rPr lang="en-US" sz="2800" b="1" smtClean="0">
                <a:solidFill>
                  <a:schemeClr val="accent2"/>
                </a:solidFill>
                <a:sym typeface="Symbol" pitchFamily="18" charset="2"/>
              </a:rPr>
              <a:t> or 1 atm O</a:t>
            </a:r>
            <a:r>
              <a:rPr lang="en-US" sz="2800" b="1" baseline="-25000" smtClean="0">
                <a:solidFill>
                  <a:schemeClr val="accent2"/>
                </a:solidFill>
                <a:sym typeface="Symbol" pitchFamily="18" charset="2"/>
              </a:rPr>
              <a:t>2</a:t>
            </a:r>
          </a:p>
          <a:p>
            <a:pPr algn="ctr" eaLnBrk="1" hangingPunct="1">
              <a:lnSpc>
                <a:spcPct val="130000"/>
              </a:lnSpc>
              <a:buFont typeface="Symbol" pitchFamily="18" charset="2"/>
              <a:buChar char="l"/>
            </a:pPr>
            <a:endParaRPr lang="en-US" sz="2800" b="1" smtClean="0">
              <a:solidFill>
                <a:schemeClr val="accent2"/>
              </a:solidFill>
              <a:sym typeface="Symbol" pitchFamily="18" charset="2"/>
            </a:endParaRPr>
          </a:p>
        </p:txBody>
      </p:sp>
      <p:sp>
        <p:nvSpPr>
          <p:cNvPr id="33798" name="Rectangle 6"/>
          <p:cNvSpPr>
            <a:spLocks noChangeArrowheads="1"/>
          </p:cNvSpPr>
          <p:nvPr/>
        </p:nvSpPr>
        <p:spPr bwMode="auto">
          <a:xfrm>
            <a:off x="7291388" y="4953000"/>
            <a:ext cx="1719262" cy="449263"/>
          </a:xfrm>
          <a:prstGeom prst="rect">
            <a:avLst/>
          </a:prstGeom>
          <a:noFill/>
          <a:ln w="9525">
            <a:noFill/>
            <a:miter lim="800000"/>
            <a:headEnd/>
            <a:tailEnd/>
          </a:ln>
        </p:spPr>
        <p:txBody>
          <a:bodyPr wrap="none">
            <a:spAutoFit/>
          </a:bodyPr>
          <a:lstStyle/>
          <a:p>
            <a:pPr>
              <a:lnSpc>
                <a:spcPct val="130000"/>
              </a:lnSpc>
              <a:spcBef>
                <a:spcPct val="20000"/>
              </a:spcBef>
              <a:buFont typeface="Symbol" pitchFamily="18" charset="2"/>
              <a:buNone/>
            </a:pPr>
            <a:r>
              <a:rPr lang="en-US" sz="1800">
                <a:solidFill>
                  <a:srgbClr val="0000FF"/>
                </a:solidFill>
                <a:sym typeface="Euclid Extra" pitchFamily="18" charset="2"/>
              </a:rPr>
              <a:t> F</a:t>
            </a:r>
            <a:r>
              <a:rPr lang="en-US" sz="1800" baseline="-25000">
                <a:solidFill>
                  <a:srgbClr val="0000FF"/>
                </a:solidFill>
                <a:sym typeface="Euclid Extra" pitchFamily="18" charset="2"/>
              </a:rPr>
              <a:t>sun</a:t>
            </a:r>
            <a:r>
              <a:rPr lang="en-US" sz="1800">
                <a:solidFill>
                  <a:srgbClr val="0000FF"/>
                </a:solidFill>
                <a:sym typeface="Euclid Extra" pitchFamily="18" charset="2"/>
              </a:rPr>
              <a:t> </a:t>
            </a:r>
            <a:r>
              <a:rPr lang="en-US" sz="1800">
                <a:solidFill>
                  <a:srgbClr val="0000FF"/>
                </a:solidFill>
                <a:sym typeface="Symbol" pitchFamily="18" charset="2"/>
              </a:rPr>
              <a:t>6  10</a:t>
            </a:r>
            <a:r>
              <a:rPr lang="en-US" sz="1800" baseline="30000">
                <a:solidFill>
                  <a:srgbClr val="0000FF"/>
                </a:solidFill>
                <a:sym typeface="Symbol" pitchFamily="18" charset="2"/>
              </a:rPr>
              <a:t>15</a:t>
            </a:r>
          </a:p>
        </p:txBody>
      </p:sp>
      <p:sp>
        <p:nvSpPr>
          <p:cNvPr id="33799" name="Text Box 7"/>
          <p:cNvSpPr txBox="1">
            <a:spLocks noChangeArrowheads="1"/>
          </p:cNvSpPr>
          <p:nvPr/>
        </p:nvSpPr>
        <p:spPr bwMode="auto">
          <a:xfrm>
            <a:off x="4572000" y="6553200"/>
            <a:ext cx="4572000" cy="304800"/>
          </a:xfrm>
          <a:prstGeom prst="rect">
            <a:avLst/>
          </a:prstGeom>
          <a:noFill/>
          <a:ln w="9525">
            <a:noFill/>
            <a:miter lim="800000"/>
            <a:headEnd/>
            <a:tailEnd/>
          </a:ln>
        </p:spPr>
        <p:txBody>
          <a:bodyPr>
            <a:spAutoFit/>
          </a:bodyPr>
          <a:lstStyle/>
          <a:p>
            <a:pPr algn="ctr"/>
            <a:r>
              <a:rPr lang="en-US" sz="1400" b="0">
                <a:solidFill>
                  <a:srgbClr val="0000FF"/>
                </a:solidFill>
              </a:rPr>
              <a:t>Guzman </a:t>
            </a:r>
            <a:r>
              <a:rPr lang="en-US" sz="1400" b="0" i="1">
                <a:solidFill>
                  <a:srgbClr val="0000FF"/>
                </a:solidFill>
              </a:rPr>
              <a:t>et al.</a:t>
            </a:r>
            <a:r>
              <a:rPr lang="en-US" sz="1400" b="0">
                <a:solidFill>
                  <a:srgbClr val="0000FF"/>
                </a:solidFill>
              </a:rPr>
              <a:t> (2006) </a:t>
            </a:r>
            <a:r>
              <a:rPr lang="en-US" sz="1400" b="0" i="1">
                <a:solidFill>
                  <a:srgbClr val="0000FF"/>
                </a:solidFill>
              </a:rPr>
              <a:t>J. Phys. Chem. A</a:t>
            </a:r>
            <a:r>
              <a:rPr lang="en-US" sz="1400" b="0">
                <a:solidFill>
                  <a:srgbClr val="0000FF"/>
                </a:solidFill>
              </a:rPr>
              <a:t>, </a:t>
            </a:r>
            <a:r>
              <a:rPr lang="en-US" sz="1400">
                <a:solidFill>
                  <a:srgbClr val="0000FF"/>
                </a:solidFill>
              </a:rPr>
              <a:t>110</a:t>
            </a:r>
            <a:r>
              <a:rPr lang="en-US" sz="1400" b="0">
                <a:solidFill>
                  <a:srgbClr val="0000FF"/>
                </a:solidFill>
              </a:rPr>
              <a:t>, </a:t>
            </a:r>
            <a:r>
              <a:rPr lang="en-US" sz="1400" b="0" i="1">
                <a:solidFill>
                  <a:srgbClr val="0000FF"/>
                </a:solidFill>
              </a:rPr>
              <a:t>3619</a:t>
            </a:r>
          </a:p>
        </p:txBody>
      </p:sp>
      <p:sp>
        <p:nvSpPr>
          <p:cNvPr id="33800" name="Text Box 9"/>
          <p:cNvSpPr txBox="1">
            <a:spLocks noChangeArrowheads="1"/>
          </p:cNvSpPr>
          <p:nvPr/>
        </p:nvSpPr>
        <p:spPr bwMode="auto">
          <a:xfrm>
            <a:off x="6248400" y="3733800"/>
            <a:ext cx="2762250" cy="366713"/>
          </a:xfrm>
          <a:prstGeom prst="rect">
            <a:avLst/>
          </a:prstGeom>
          <a:noFill/>
          <a:ln w="9525">
            <a:noFill/>
            <a:miter lim="800000"/>
            <a:headEnd/>
            <a:tailEnd/>
          </a:ln>
        </p:spPr>
        <p:txBody>
          <a:bodyPr wrap="none">
            <a:spAutoFit/>
          </a:bodyPr>
          <a:lstStyle/>
          <a:p>
            <a:r>
              <a:rPr lang="en-US" sz="1800">
                <a:solidFill>
                  <a:srgbClr val="0000FF"/>
                </a:solidFill>
              </a:rPr>
              <a:t>This work: 5 to 200 mM </a:t>
            </a:r>
          </a:p>
        </p:txBody>
      </p:sp>
      <p:sp>
        <p:nvSpPr>
          <p:cNvPr id="33801" name="Date Placeholder 3"/>
          <p:cNvSpPr txBox="1">
            <a:spLocks noGrp="1"/>
          </p:cNvSpPr>
          <p:nvPr/>
        </p:nvSpPr>
        <p:spPr bwMode="auto">
          <a:xfrm>
            <a:off x="76200" y="6553200"/>
            <a:ext cx="1981200" cy="533400"/>
          </a:xfrm>
          <a:prstGeom prst="rect">
            <a:avLst/>
          </a:prstGeom>
          <a:noFill/>
          <a:ln w="9525">
            <a:noFill/>
            <a:miter lim="800000"/>
            <a:headEnd/>
            <a:tailEnd/>
          </a:ln>
        </p:spPr>
        <p:txBody>
          <a:bodyPr lIns="101882" tIns="50941" rIns="101882" bIns="50941"/>
          <a:lstStyle/>
          <a:p>
            <a:pPr defTabSz="1019175"/>
            <a:r>
              <a:rPr lang="en-US" b="0" i="1">
                <a:solidFill>
                  <a:schemeClr val="bg1"/>
                </a:solidFill>
                <a:latin typeface="Times New Roman" pitchFamily="18" charset="0"/>
              </a:rPr>
              <a:t>www.guzmanlab.com</a:t>
            </a:r>
          </a:p>
        </p:txBody>
      </p:sp>
      <p:pic>
        <p:nvPicPr>
          <p:cNvPr id="33802" name="Picture 19" descr="http://www.wildcataquatics.org/kywa/UserFiles/Image/uk%20black_blue%20image.jpg"/>
          <p:cNvPicPr>
            <a:picLocks noChangeAspect="1" noChangeArrowheads="1"/>
          </p:cNvPicPr>
          <p:nvPr/>
        </p:nvPicPr>
        <p:blipFill>
          <a:blip r:embed="rId4"/>
          <a:srcRect/>
          <a:stretch>
            <a:fillRect/>
          </a:stretch>
        </p:blipFill>
        <p:spPr bwMode="auto">
          <a:xfrm>
            <a:off x="76200" y="122238"/>
            <a:ext cx="782638" cy="525462"/>
          </a:xfrm>
          <a:prstGeom prst="rect">
            <a:avLst/>
          </a:prstGeom>
          <a:noFill/>
          <a:ln w="9525">
            <a:noFill/>
            <a:miter lim="800000"/>
            <a:headEnd/>
            <a:tailEnd/>
          </a:ln>
        </p:spPr>
      </p:pic>
      <p:pic>
        <p:nvPicPr>
          <p:cNvPr id="33803" name="Picture 24"/>
          <p:cNvPicPr>
            <a:picLocks noChangeAspect="1" noChangeArrowheads="1"/>
          </p:cNvPicPr>
          <p:nvPr/>
        </p:nvPicPr>
        <p:blipFill>
          <a:blip r:embed="rId5"/>
          <a:srcRect r="2612"/>
          <a:stretch>
            <a:fillRect/>
          </a:stretch>
        </p:blipFill>
        <p:spPr bwMode="auto">
          <a:xfrm>
            <a:off x="76200" y="1905000"/>
            <a:ext cx="2286000" cy="2514600"/>
          </a:xfrm>
          <a:prstGeom prst="rect">
            <a:avLst/>
          </a:prstGeom>
          <a:noFill/>
          <a:ln w="9525">
            <a:noFill/>
            <a:miter lim="800000"/>
            <a:headEnd/>
            <a:tailEnd/>
          </a:ln>
        </p:spPr>
      </p:pic>
      <p:sp>
        <p:nvSpPr>
          <p:cNvPr id="33804" name="Rectangle 3"/>
          <p:cNvSpPr>
            <a:spLocks noChangeArrowheads="1"/>
          </p:cNvSpPr>
          <p:nvPr/>
        </p:nvSpPr>
        <p:spPr bwMode="auto">
          <a:xfrm rot="-5400000">
            <a:off x="-373856" y="4042569"/>
            <a:ext cx="5586412" cy="4445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 name="Rectangle 2"/>
          <p:cNvSpPr>
            <a:spLocks noChangeArrowheads="1"/>
          </p:cNvSpPr>
          <p:nvPr/>
        </p:nvSpPr>
        <p:spPr bwMode="auto">
          <a:xfrm>
            <a:off x="0" y="0"/>
            <a:ext cx="3429000" cy="6858000"/>
          </a:xfrm>
          <a:prstGeom prst="rect">
            <a:avLst/>
          </a:prstGeom>
          <a:solidFill>
            <a:schemeClr val="tx1"/>
          </a:solidFill>
          <a:ln w="9525">
            <a:noFill/>
            <a:miter lim="800000"/>
            <a:headEnd/>
            <a:tailEnd/>
          </a:ln>
        </p:spPr>
        <p:txBody>
          <a:bodyPr wrap="none" anchor="ctr"/>
          <a:lstStyle/>
          <a:p>
            <a:endParaRPr lang="en-US"/>
          </a:p>
        </p:txBody>
      </p:sp>
      <p:sp>
        <p:nvSpPr>
          <p:cNvPr id="8244" name="Rectangle 19"/>
          <p:cNvSpPr>
            <a:spLocks noChangeArrowheads="1"/>
          </p:cNvSpPr>
          <p:nvPr/>
        </p:nvSpPr>
        <p:spPr bwMode="auto">
          <a:xfrm rot="5400000">
            <a:off x="38100" y="3390900"/>
            <a:ext cx="6858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
        <p:nvSpPr>
          <p:cNvPr id="8245" name="Rectangle 3"/>
          <p:cNvSpPr>
            <a:spLocks noGrp="1" noChangeArrowheads="1"/>
          </p:cNvSpPr>
          <p:nvPr>
            <p:ph type="title" sz="quarter"/>
          </p:nvPr>
        </p:nvSpPr>
        <p:spPr>
          <a:xfrm>
            <a:off x="3505200" y="76200"/>
            <a:ext cx="5638800" cy="609600"/>
          </a:xfrm>
        </p:spPr>
        <p:txBody>
          <a:bodyPr/>
          <a:lstStyle/>
          <a:p>
            <a:pPr eaLnBrk="1" hangingPunct="1"/>
            <a:r>
              <a:rPr lang="en-US" altLang="ko-KR" sz="2400" smtClean="0">
                <a:solidFill>
                  <a:schemeClr val="tx1"/>
                </a:solidFill>
                <a:ea typeface="굴림"/>
                <a:cs typeface="굴림"/>
              </a:rPr>
              <a:t>Frozen Aqueous Pyruvic Acid Solutions:</a:t>
            </a:r>
          </a:p>
        </p:txBody>
      </p:sp>
      <p:pic>
        <p:nvPicPr>
          <p:cNvPr id="8246" name="Picture 6" descr="temp"/>
          <p:cNvPicPr>
            <a:picLocks noGrp="1" noChangeAspect="1" noChangeArrowheads="1"/>
          </p:cNvPicPr>
          <p:nvPr>
            <p:ph sz="quarter" idx="3"/>
          </p:nvPr>
        </p:nvPicPr>
        <p:blipFill>
          <a:blip r:embed="rId5"/>
          <a:srcRect l="9000" r="38251"/>
          <a:stretch>
            <a:fillRect/>
          </a:stretch>
        </p:blipFill>
        <p:spPr>
          <a:xfrm>
            <a:off x="228600" y="1524000"/>
            <a:ext cx="3098800" cy="3378200"/>
          </a:xfrm>
        </p:spPr>
      </p:pic>
      <p:sp>
        <p:nvSpPr>
          <p:cNvPr id="824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8248" name="Text Box 20"/>
          <p:cNvSpPr txBox="1">
            <a:spLocks noChangeArrowheads="1"/>
          </p:cNvSpPr>
          <p:nvPr/>
        </p:nvSpPr>
        <p:spPr bwMode="auto">
          <a:xfrm>
            <a:off x="3581400" y="6550025"/>
            <a:ext cx="5562600" cy="307975"/>
          </a:xfrm>
          <a:prstGeom prst="rect">
            <a:avLst/>
          </a:prstGeom>
          <a:noFill/>
          <a:ln w="9525">
            <a:noFill/>
            <a:miter lim="800000"/>
            <a:headEnd/>
            <a:tailEnd/>
          </a:ln>
        </p:spPr>
        <p:txBody>
          <a:bodyPr>
            <a:spAutoFit/>
          </a:bodyPr>
          <a:lstStyle/>
          <a:p>
            <a:pPr algn="ctr"/>
            <a:r>
              <a:rPr lang="en-US" sz="1400" b="0">
                <a:solidFill>
                  <a:srgbClr val="0000FF"/>
                </a:solidFill>
              </a:rPr>
              <a:t>Guzman </a:t>
            </a:r>
            <a:r>
              <a:rPr lang="en-US" sz="1400" b="0" i="1">
                <a:solidFill>
                  <a:srgbClr val="0000FF"/>
                </a:solidFill>
              </a:rPr>
              <a:t>et al.</a:t>
            </a:r>
            <a:r>
              <a:rPr lang="en-US" sz="1400" b="0">
                <a:solidFill>
                  <a:srgbClr val="0000FF"/>
                </a:solidFill>
              </a:rPr>
              <a:t> (2006) </a:t>
            </a:r>
            <a:r>
              <a:rPr lang="en-US" sz="1400" b="0" i="1">
                <a:solidFill>
                  <a:srgbClr val="0000FF"/>
                </a:solidFill>
              </a:rPr>
              <a:t>J. Am. Chem. Soc.</a:t>
            </a:r>
            <a:r>
              <a:rPr lang="en-US" sz="1400" b="0">
                <a:solidFill>
                  <a:srgbClr val="0000FF"/>
                </a:solidFill>
              </a:rPr>
              <a:t> </a:t>
            </a:r>
            <a:r>
              <a:rPr lang="en-US" sz="1400">
                <a:solidFill>
                  <a:srgbClr val="0000FF"/>
                </a:solidFill>
              </a:rPr>
              <a:t>128</a:t>
            </a:r>
            <a:r>
              <a:rPr lang="en-US" sz="1400" b="0">
                <a:solidFill>
                  <a:srgbClr val="0000FF"/>
                </a:solidFill>
              </a:rPr>
              <a:t>, </a:t>
            </a:r>
            <a:r>
              <a:rPr lang="en-US" sz="1400" b="0" i="1">
                <a:solidFill>
                  <a:srgbClr val="0000FF"/>
                </a:solidFill>
              </a:rPr>
              <a:t>10621</a:t>
            </a:r>
          </a:p>
        </p:txBody>
      </p:sp>
      <p:pic>
        <p:nvPicPr>
          <p:cNvPr id="9224" name="Picture 23" descr="figure11"/>
          <p:cNvPicPr>
            <a:picLocks noChangeAspect="1" noChangeArrowheads="1"/>
          </p:cNvPicPr>
          <p:nvPr/>
        </p:nvPicPr>
        <p:blipFill>
          <a:blip r:embed="rId6"/>
          <a:srcRect/>
          <a:stretch>
            <a:fillRect/>
          </a:stretch>
        </p:blipFill>
        <p:spPr bwMode="auto">
          <a:xfrm>
            <a:off x="3657600" y="2743200"/>
            <a:ext cx="5440363" cy="2808288"/>
          </a:xfrm>
          <a:prstGeom prst="rect">
            <a:avLst/>
          </a:prstGeom>
          <a:noFill/>
          <a:ln w="19050">
            <a:solidFill>
              <a:schemeClr val="tx1"/>
            </a:solidFill>
            <a:miter lim="800000"/>
            <a:headEnd/>
            <a:tailEnd/>
          </a:ln>
        </p:spPr>
      </p:pic>
      <p:pic>
        <p:nvPicPr>
          <p:cNvPr id="8250" name="Picture 26"/>
          <p:cNvPicPr>
            <a:picLocks noGrp="1" noChangeAspect="1" noChangeArrowheads="1"/>
          </p:cNvPicPr>
          <p:nvPr>
            <p:ph sz="quarter" idx="4"/>
          </p:nvPr>
        </p:nvPicPr>
        <p:blipFill>
          <a:blip r:embed="rId7"/>
          <a:srcRect/>
          <a:stretch>
            <a:fillRect/>
          </a:stretch>
        </p:blipFill>
        <p:spPr>
          <a:xfrm>
            <a:off x="3573463" y="603250"/>
            <a:ext cx="5570537" cy="1682750"/>
          </a:xfrm>
        </p:spPr>
      </p:pic>
      <p:sp>
        <p:nvSpPr>
          <p:cNvPr id="8251" name="Date Placeholder 3"/>
          <p:cNvSpPr txBox="1">
            <a:spLocks noGrp="1"/>
          </p:cNvSpPr>
          <p:nvPr/>
        </p:nvSpPr>
        <p:spPr bwMode="auto">
          <a:xfrm>
            <a:off x="76200" y="6553200"/>
            <a:ext cx="1981200" cy="304800"/>
          </a:xfrm>
          <a:prstGeom prst="rect">
            <a:avLst/>
          </a:prstGeom>
          <a:noFill/>
          <a:ln w="9525">
            <a:noFill/>
            <a:miter lim="800000"/>
            <a:headEnd/>
            <a:tailEnd/>
          </a:ln>
        </p:spPr>
        <p:txBody>
          <a:bodyPr lIns="101882" tIns="50941" rIns="101882" bIns="50941"/>
          <a:lstStyle/>
          <a:p>
            <a:pPr defTabSz="1019175"/>
            <a:r>
              <a:rPr lang="en-US" b="0" i="1">
                <a:solidFill>
                  <a:schemeClr val="bg1"/>
                </a:solidFill>
                <a:latin typeface="Times New Roman" pitchFamily="18" charset="0"/>
              </a:rPr>
              <a:t>www.guzmanlab.com</a:t>
            </a:r>
          </a:p>
        </p:txBody>
      </p:sp>
      <p:sp>
        <p:nvSpPr>
          <p:cNvPr id="9233" name="Text Box 22"/>
          <p:cNvSpPr txBox="1">
            <a:spLocks noChangeArrowheads="1"/>
          </p:cNvSpPr>
          <p:nvPr/>
        </p:nvSpPr>
        <p:spPr bwMode="auto">
          <a:xfrm>
            <a:off x="3581400" y="5562600"/>
            <a:ext cx="5562600" cy="830263"/>
          </a:xfrm>
          <a:prstGeom prst="rect">
            <a:avLst/>
          </a:prstGeom>
          <a:noFill/>
          <a:ln w="9525">
            <a:noFill/>
            <a:miter lim="800000"/>
            <a:headEnd/>
            <a:tailEnd/>
          </a:ln>
        </p:spPr>
        <p:txBody>
          <a:bodyPr>
            <a:spAutoFit/>
          </a:bodyPr>
          <a:lstStyle/>
          <a:p>
            <a:pPr algn="ctr"/>
            <a:r>
              <a:rPr lang="en-US" sz="2400" b="0"/>
              <a:t>20% pyruvic acid is present as a carbonyl down to -35 ºC</a:t>
            </a:r>
          </a:p>
        </p:txBody>
      </p:sp>
      <p:sp>
        <p:nvSpPr>
          <p:cNvPr id="9234" name="TextBox 17"/>
          <p:cNvSpPr txBox="1">
            <a:spLocks noChangeArrowheads="1"/>
          </p:cNvSpPr>
          <p:nvPr/>
        </p:nvSpPr>
        <p:spPr bwMode="auto">
          <a:xfrm>
            <a:off x="5105400" y="2286000"/>
            <a:ext cx="2011363" cy="369888"/>
          </a:xfrm>
          <a:prstGeom prst="rect">
            <a:avLst/>
          </a:prstGeom>
          <a:noFill/>
          <a:ln w="9525">
            <a:noFill/>
            <a:miter lim="800000"/>
            <a:headEnd/>
            <a:tailEnd/>
          </a:ln>
        </p:spPr>
        <p:txBody>
          <a:bodyPr wrap="none">
            <a:spAutoFit/>
          </a:bodyPr>
          <a:lstStyle/>
          <a:p>
            <a:r>
              <a:rPr lang="en-US" sz="1800"/>
              <a:t>Q</a:t>
            </a:r>
            <a:r>
              <a:rPr lang="en-US" sz="1800" baseline="-25000"/>
              <a:t>H</a:t>
            </a:r>
            <a:r>
              <a:rPr lang="en-US" sz="1800"/>
              <a:t> = [PAH] / [PA]</a:t>
            </a:r>
          </a:p>
        </p:txBody>
      </p:sp>
      <p:pic>
        <p:nvPicPr>
          <p:cNvPr id="8254" name="Picture 19" descr="http://www.wildcataquatics.org/kywa/UserFiles/Image/uk%20black_blue%20image.jpg"/>
          <p:cNvPicPr>
            <a:picLocks noChangeAspect="1" noChangeArrowheads="1"/>
          </p:cNvPicPr>
          <p:nvPr/>
        </p:nvPicPr>
        <p:blipFill>
          <a:blip r:embed="rId8"/>
          <a:srcRect/>
          <a:stretch>
            <a:fillRect/>
          </a:stretch>
        </p:blipFill>
        <p:spPr bwMode="auto">
          <a:xfrm>
            <a:off x="76200" y="76200"/>
            <a:ext cx="782638" cy="525463"/>
          </a:xfrm>
          <a:prstGeom prst="rect">
            <a:avLst/>
          </a:prstGeom>
          <a:noFill/>
          <a:ln w="9525">
            <a:noFill/>
            <a:miter lim="800000"/>
            <a:headEnd/>
            <a:tailEnd/>
          </a:ln>
        </p:spPr>
      </p:pic>
      <p:graphicFrame>
        <p:nvGraphicFramePr>
          <p:cNvPr id="20" name="Object 50"/>
          <p:cNvGraphicFramePr>
            <a:graphicFrameLocks noChangeAspect="1"/>
          </p:cNvGraphicFramePr>
          <p:nvPr/>
        </p:nvGraphicFramePr>
        <p:xfrm>
          <a:off x="3733800" y="2971800"/>
          <a:ext cx="5334000" cy="687388"/>
        </p:xfrm>
        <a:graphic>
          <a:graphicData uri="http://schemas.openxmlformats.org/presentationml/2006/ole">
            <p:oleObj spid="_x0000_s8242" name="Equation" r:id="rId9" imgW="3454400" imgH="533400" progId="Equation.DSMT4">
              <p:embed/>
            </p:oleObj>
          </a:graphicData>
        </a:graphic>
      </p:graphicFrame>
      <p:sp>
        <p:nvSpPr>
          <p:cNvPr id="21" name="Text Box 5"/>
          <p:cNvSpPr txBox="1">
            <a:spLocks noChangeArrowheads="1"/>
          </p:cNvSpPr>
          <p:nvPr/>
        </p:nvSpPr>
        <p:spPr bwMode="auto">
          <a:xfrm>
            <a:off x="3657600" y="6186488"/>
            <a:ext cx="5353050" cy="366712"/>
          </a:xfrm>
          <a:prstGeom prst="rect">
            <a:avLst/>
          </a:prstGeom>
          <a:noFill/>
          <a:ln w="9525">
            <a:noFill/>
            <a:miter lim="800000"/>
            <a:headEnd/>
            <a:tailEnd/>
          </a:ln>
        </p:spPr>
        <p:txBody>
          <a:bodyPr wrap="none">
            <a:spAutoFit/>
          </a:bodyPr>
          <a:lstStyle/>
          <a:p>
            <a:pPr algn="ctr"/>
            <a:r>
              <a:rPr lang="en-US" sz="1800"/>
              <a:t>Measurement Technique: Solid-State MAS NMR</a:t>
            </a:r>
          </a:p>
        </p:txBody>
      </p:sp>
      <p:sp>
        <p:nvSpPr>
          <p:cNvPr id="22" name="Text Box 6"/>
          <p:cNvSpPr txBox="1">
            <a:spLocks noChangeArrowheads="1"/>
          </p:cNvSpPr>
          <p:nvPr/>
        </p:nvSpPr>
        <p:spPr bwMode="auto">
          <a:xfrm>
            <a:off x="3810000" y="4699000"/>
            <a:ext cx="5118100" cy="396875"/>
          </a:xfrm>
          <a:prstGeom prst="rect">
            <a:avLst/>
          </a:prstGeom>
          <a:noFill/>
          <a:ln w="9525">
            <a:noFill/>
            <a:miter lim="800000"/>
            <a:headEnd/>
            <a:tailEnd/>
          </a:ln>
        </p:spPr>
        <p:txBody>
          <a:bodyPr wrap="none">
            <a:spAutoFit/>
          </a:bodyPr>
          <a:lstStyle/>
          <a:p>
            <a:pPr eaLnBrk="0" hangingPunct="0"/>
            <a:r>
              <a:rPr lang="en-US" sz="2000" b="0">
                <a:latin typeface="Verdana" pitchFamily="34" charset="0"/>
              </a:rPr>
              <a:t>Probe</a:t>
            </a:r>
            <a:r>
              <a:rPr lang="en-US" sz="1800" b="0">
                <a:latin typeface="Verdana" pitchFamily="34" charset="0"/>
              </a:rPr>
              <a:t> of water availability in frozen media</a:t>
            </a:r>
          </a:p>
        </p:txBody>
      </p:sp>
      <p:sp>
        <p:nvSpPr>
          <p:cNvPr id="23" name="Text Box 7"/>
          <p:cNvSpPr txBox="1">
            <a:spLocks noChangeArrowheads="1"/>
          </p:cNvSpPr>
          <p:nvPr/>
        </p:nvSpPr>
        <p:spPr bwMode="auto">
          <a:xfrm>
            <a:off x="3962400" y="3849688"/>
            <a:ext cx="4953000" cy="646112"/>
          </a:xfrm>
          <a:prstGeom prst="rect">
            <a:avLst/>
          </a:prstGeom>
          <a:noFill/>
          <a:ln w="9525">
            <a:noFill/>
            <a:miter lim="800000"/>
            <a:headEnd/>
            <a:tailEnd/>
          </a:ln>
        </p:spPr>
        <p:txBody>
          <a:bodyPr>
            <a:spAutoFit/>
          </a:bodyPr>
          <a:lstStyle/>
          <a:p>
            <a:pPr algn="ctr" eaLnBrk="0" hangingPunct="0"/>
            <a:r>
              <a:rPr lang="en-US" sz="1800" b="0">
                <a:latin typeface="Verdana" pitchFamily="34" charset="0"/>
              </a:rPr>
              <a:t>Number of water molecules involved at 293 K:  </a:t>
            </a:r>
            <a:r>
              <a:rPr lang="en-US" sz="1800" b="0" i="1">
                <a:latin typeface="Verdana" pitchFamily="34" charset="0"/>
              </a:rPr>
              <a:t>n</a:t>
            </a:r>
            <a:r>
              <a:rPr lang="en-US" sz="1800" b="0" baseline="-25000">
                <a:latin typeface="Verdana" pitchFamily="34" charset="0"/>
              </a:rPr>
              <a:t>0</a:t>
            </a:r>
            <a:r>
              <a:rPr lang="en-US" sz="1800" b="0">
                <a:latin typeface="Verdana" pitchFamily="34" charset="0"/>
              </a:rPr>
              <a:t> </a:t>
            </a:r>
            <a:r>
              <a:rPr lang="en-US" sz="1800" b="0">
                <a:latin typeface="Verdana" pitchFamily="34" charset="0"/>
                <a:sym typeface="Euclid Extra" pitchFamily="18" charset="2"/>
              </a:rPr>
              <a:t></a:t>
            </a:r>
            <a:r>
              <a:rPr lang="en-US" sz="1800" b="0">
                <a:latin typeface="Verdana" pitchFamily="34" charset="0"/>
              </a:rPr>
              <a:t> 1 and </a:t>
            </a:r>
            <a:r>
              <a:rPr lang="en-US" sz="1800" b="0" i="1">
                <a:latin typeface="Verdana" pitchFamily="34" charset="0"/>
              </a:rPr>
              <a:t>n</a:t>
            </a:r>
            <a:r>
              <a:rPr lang="en-US" sz="1800" b="0" baseline="-25000">
                <a:latin typeface="Verdana" pitchFamily="34" charset="0"/>
              </a:rPr>
              <a:t>1</a:t>
            </a:r>
            <a:r>
              <a:rPr lang="en-US" sz="1800" b="0">
                <a:latin typeface="Verdana" pitchFamily="34" charset="0"/>
              </a:rPr>
              <a:t> </a:t>
            </a:r>
            <a:r>
              <a:rPr lang="en-US" sz="1800" b="0">
                <a:latin typeface="Verdana" pitchFamily="34" charset="0"/>
                <a:sym typeface="Euclid Extra" pitchFamily="18" charset="2"/>
              </a:rPr>
              <a:t></a:t>
            </a:r>
            <a:r>
              <a:rPr lang="en-US" sz="1800" b="0">
                <a:latin typeface="Verdana" pitchFamily="34" charset="0"/>
              </a:rPr>
              <a:t> 7</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2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9234"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0" name="Rectangle 10"/>
          <p:cNvSpPr>
            <a:spLocks noChangeArrowheads="1"/>
          </p:cNvSpPr>
          <p:nvPr/>
        </p:nvSpPr>
        <p:spPr bwMode="auto">
          <a:xfrm>
            <a:off x="0" y="0"/>
            <a:ext cx="9144000" cy="609600"/>
          </a:xfrm>
          <a:prstGeom prst="rect">
            <a:avLst/>
          </a:prstGeom>
          <a:solidFill>
            <a:schemeClr val="tx1"/>
          </a:solidFill>
          <a:ln w="9525">
            <a:noFill/>
            <a:miter lim="800000"/>
            <a:headEnd/>
            <a:tailEnd/>
          </a:ln>
        </p:spPr>
        <p:txBody>
          <a:bodyPr wrap="none" anchor="ctr"/>
          <a:lstStyle/>
          <a:p>
            <a:endParaRPr lang="en-US"/>
          </a:p>
        </p:txBody>
      </p:sp>
      <p:sp>
        <p:nvSpPr>
          <p:cNvPr id="12" name="Rectangle 33"/>
          <p:cNvSpPr>
            <a:spLocks noChangeArrowheads="1"/>
          </p:cNvSpPr>
          <p:nvPr/>
        </p:nvSpPr>
        <p:spPr bwMode="auto">
          <a:xfrm>
            <a:off x="0" y="533400"/>
            <a:ext cx="9144000" cy="76200"/>
          </a:xfrm>
          <a:prstGeom prst="rect">
            <a:avLst/>
          </a:prstGeom>
          <a:solidFill>
            <a:schemeClr val="accent6"/>
          </a:solidFill>
          <a:ln w="9525">
            <a:solidFill>
              <a:schemeClr val="tx1"/>
            </a:solidFill>
            <a:miter lim="800000"/>
            <a:headEnd/>
            <a:tailEnd/>
          </a:ln>
          <a:effectLst/>
        </p:spPr>
        <p:txBody>
          <a:bodyPr wrap="none" anchor="ctr"/>
          <a:lstStyle/>
          <a:p>
            <a:pPr algn="ctr">
              <a:defRPr/>
            </a:pPr>
            <a:endParaRPr lang="en-US" sz="1800" b="0">
              <a:solidFill>
                <a:srgbClr val="A50021"/>
              </a:solidFill>
              <a:latin typeface="Arial" pitchFamily="34" charset="0"/>
              <a:cs typeface="Arial" pitchFamily="34" charset="0"/>
            </a:endParaRPr>
          </a:p>
        </p:txBody>
      </p:sp>
      <p:pic>
        <p:nvPicPr>
          <p:cNvPr id="9262" name="Picture 2" descr="Lab 004"/>
          <p:cNvPicPr>
            <a:picLocks noChangeAspect="1" noChangeArrowheads="1"/>
          </p:cNvPicPr>
          <p:nvPr/>
        </p:nvPicPr>
        <p:blipFill>
          <a:blip r:embed="rId4"/>
          <a:srcRect/>
          <a:stretch>
            <a:fillRect/>
          </a:stretch>
        </p:blipFill>
        <p:spPr bwMode="auto">
          <a:xfrm>
            <a:off x="0" y="3429000"/>
            <a:ext cx="3352800" cy="2514600"/>
          </a:xfrm>
          <a:prstGeom prst="rect">
            <a:avLst/>
          </a:prstGeom>
          <a:noFill/>
          <a:ln w="9525">
            <a:noFill/>
            <a:miter lim="800000"/>
            <a:headEnd/>
            <a:tailEnd/>
          </a:ln>
        </p:spPr>
      </p:pic>
      <p:pic>
        <p:nvPicPr>
          <p:cNvPr id="9263" name="Picture 3" descr="Lab 012"/>
          <p:cNvPicPr>
            <a:picLocks noChangeAspect="1" noChangeArrowheads="1"/>
          </p:cNvPicPr>
          <p:nvPr/>
        </p:nvPicPr>
        <p:blipFill>
          <a:blip r:embed="rId5"/>
          <a:srcRect/>
          <a:stretch>
            <a:fillRect/>
          </a:stretch>
        </p:blipFill>
        <p:spPr bwMode="auto">
          <a:xfrm>
            <a:off x="0" y="762000"/>
            <a:ext cx="3276600" cy="2457450"/>
          </a:xfrm>
          <a:prstGeom prst="rect">
            <a:avLst/>
          </a:prstGeom>
          <a:noFill/>
          <a:ln w="9525">
            <a:noFill/>
            <a:miter lim="800000"/>
            <a:headEnd/>
            <a:tailEnd/>
          </a:ln>
        </p:spPr>
      </p:pic>
      <p:pic>
        <p:nvPicPr>
          <p:cNvPr id="9264" name="Picture 4" descr="Lab 006"/>
          <p:cNvPicPr>
            <a:picLocks noChangeAspect="1" noChangeArrowheads="1"/>
          </p:cNvPicPr>
          <p:nvPr/>
        </p:nvPicPr>
        <p:blipFill>
          <a:blip r:embed="rId6"/>
          <a:srcRect/>
          <a:stretch>
            <a:fillRect/>
          </a:stretch>
        </p:blipFill>
        <p:spPr bwMode="auto">
          <a:xfrm>
            <a:off x="5486400" y="635000"/>
            <a:ext cx="1981200" cy="2641600"/>
          </a:xfrm>
          <a:prstGeom prst="rect">
            <a:avLst/>
          </a:prstGeom>
          <a:noFill/>
          <a:ln w="9525">
            <a:noFill/>
            <a:miter lim="800000"/>
            <a:headEnd/>
            <a:tailEnd/>
          </a:ln>
        </p:spPr>
      </p:pic>
      <p:sp>
        <p:nvSpPr>
          <p:cNvPr id="309254" name="Text Box 6"/>
          <p:cNvSpPr txBox="1">
            <a:spLocks noChangeArrowheads="1"/>
          </p:cNvSpPr>
          <p:nvPr/>
        </p:nvSpPr>
        <p:spPr bwMode="auto">
          <a:xfrm>
            <a:off x="76200" y="6096000"/>
            <a:ext cx="2286000" cy="641350"/>
          </a:xfrm>
          <a:prstGeom prst="rect">
            <a:avLst/>
          </a:prstGeom>
          <a:noFill/>
          <a:ln w="9525">
            <a:noFill/>
            <a:miter lim="800000"/>
            <a:headEnd/>
            <a:tailEnd/>
          </a:ln>
        </p:spPr>
        <p:txBody>
          <a:bodyPr>
            <a:spAutoFit/>
          </a:bodyPr>
          <a:lstStyle/>
          <a:p>
            <a:r>
              <a:rPr lang="en-US" sz="1800" b="0">
                <a:solidFill>
                  <a:srgbClr val="0000FF"/>
                </a:solidFill>
              </a:rPr>
              <a:t>Reaction products?</a:t>
            </a:r>
          </a:p>
          <a:p>
            <a:r>
              <a:rPr lang="en-US" sz="1800" b="0">
                <a:solidFill>
                  <a:srgbClr val="0000FF"/>
                </a:solidFill>
              </a:rPr>
              <a:t>Mechanism?</a:t>
            </a:r>
          </a:p>
        </p:txBody>
      </p:sp>
      <p:graphicFrame>
        <p:nvGraphicFramePr>
          <p:cNvPr id="309256" name="Object 43"/>
          <p:cNvGraphicFramePr>
            <a:graphicFrameLocks noChangeAspect="1"/>
          </p:cNvGraphicFramePr>
          <p:nvPr/>
        </p:nvGraphicFramePr>
        <p:xfrm>
          <a:off x="3962400" y="3429000"/>
          <a:ext cx="4230688" cy="3090863"/>
        </p:xfrm>
        <a:graphic>
          <a:graphicData uri="http://schemas.openxmlformats.org/presentationml/2006/ole">
            <p:oleObj spid="_x0000_s9259" name="SPW 8.0 Graph" r:id="rId7" imgW="5926226" imgH="5341010" progId="SigmaPlotGraphicObject.9">
              <p:embed/>
            </p:oleObj>
          </a:graphicData>
        </a:graphic>
      </p:graphicFrame>
      <p:sp>
        <p:nvSpPr>
          <p:cNvPr id="9266" name="Text Box 9"/>
          <p:cNvSpPr txBox="1">
            <a:spLocks noChangeArrowheads="1"/>
          </p:cNvSpPr>
          <p:nvPr/>
        </p:nvSpPr>
        <p:spPr bwMode="auto">
          <a:xfrm>
            <a:off x="2209800" y="55563"/>
            <a:ext cx="4568825" cy="579437"/>
          </a:xfrm>
          <a:prstGeom prst="rect">
            <a:avLst/>
          </a:prstGeom>
          <a:noFill/>
          <a:ln w="9525">
            <a:noFill/>
            <a:miter lim="800000"/>
            <a:headEnd/>
            <a:tailEnd/>
          </a:ln>
        </p:spPr>
        <p:txBody>
          <a:bodyPr wrap="none">
            <a:spAutoFit/>
          </a:bodyPr>
          <a:lstStyle/>
          <a:p>
            <a:r>
              <a:rPr lang="en-US" sz="3200" b="0">
                <a:solidFill>
                  <a:schemeClr val="bg1"/>
                </a:solidFill>
                <a:latin typeface="Arial Black" pitchFamily="34" charset="0"/>
              </a:rPr>
              <a:t>Experimental Setup</a:t>
            </a:r>
          </a:p>
        </p:txBody>
      </p:sp>
      <p:pic>
        <p:nvPicPr>
          <p:cNvPr id="9267" name="Picture 2" descr="Experiment Setup"/>
          <p:cNvPicPr>
            <a:picLocks noChangeAspect="1" noChangeArrowheads="1"/>
          </p:cNvPicPr>
          <p:nvPr/>
        </p:nvPicPr>
        <p:blipFill>
          <a:blip r:embed="rId8"/>
          <a:srcRect l="4167" t="29999" r="65833" b="16667"/>
          <a:stretch>
            <a:fillRect/>
          </a:stretch>
        </p:blipFill>
        <p:spPr bwMode="auto">
          <a:xfrm>
            <a:off x="3352800" y="736600"/>
            <a:ext cx="1962150" cy="2616200"/>
          </a:xfrm>
          <a:prstGeom prst="rect">
            <a:avLst/>
          </a:prstGeom>
          <a:noFill/>
          <a:ln w="9525">
            <a:noFill/>
            <a:miter lim="800000"/>
            <a:headEnd/>
            <a:tailEnd/>
          </a:ln>
        </p:spPr>
      </p:pic>
      <p:pic>
        <p:nvPicPr>
          <p:cNvPr id="11" name="Picture 2" descr="Experiment Setup"/>
          <p:cNvPicPr>
            <a:picLocks noChangeAspect="1" noChangeArrowheads="1"/>
          </p:cNvPicPr>
          <p:nvPr/>
        </p:nvPicPr>
        <p:blipFill>
          <a:blip r:embed="rId8"/>
          <a:srcRect l="40833" t="31110" r="5833" b="17778"/>
          <a:stretch>
            <a:fillRect/>
          </a:stretch>
        </p:blipFill>
        <p:spPr bwMode="auto">
          <a:xfrm>
            <a:off x="4267200" y="3581400"/>
            <a:ext cx="4114800" cy="2955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309254"/>
                                        </p:tgtEl>
                                        <p:attrNameLst>
                                          <p:attrName>style.visibility</p:attrName>
                                        </p:attrNameLst>
                                      </p:cBhvr>
                                      <p:to>
                                        <p:strVal val="visible"/>
                                      </p:to>
                                    </p:set>
                                    <p:animEffect transition="in" filter="blinds(horizontal)">
                                      <p:cBhvr>
                                        <p:cTn id="10" dur="500"/>
                                        <p:tgtEl>
                                          <p:spTgt spid="309254"/>
                                        </p:tgtEl>
                                      </p:cBhvr>
                                    </p:animEffect>
                                  </p:childTnLst>
                                </p:cTn>
                              </p:par>
                              <p:par>
                                <p:cTn id="11" presetID="3" presetClass="entr" presetSubtype="10" fill="hold" nodeType="withEffect">
                                  <p:stCondLst>
                                    <p:cond delay="0"/>
                                  </p:stCondLst>
                                  <p:childTnLst>
                                    <p:set>
                                      <p:cBhvr>
                                        <p:cTn id="12" dur="1" fill="hold">
                                          <p:stCondLst>
                                            <p:cond delay="0"/>
                                          </p:stCondLst>
                                        </p:cTn>
                                        <p:tgtEl>
                                          <p:spTgt spid="309256"/>
                                        </p:tgtEl>
                                        <p:attrNameLst>
                                          <p:attrName>style.visibility</p:attrName>
                                        </p:attrNameLst>
                                      </p:cBhvr>
                                      <p:to>
                                        <p:strVal val="visible"/>
                                      </p:to>
                                    </p:set>
                                    <p:animEffect transition="in" filter="blinds(horizontal)">
                                      <p:cBhvr>
                                        <p:cTn id="13" dur="500"/>
                                        <p:tgtEl>
                                          <p:spTgt spid="30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 name="Rectangle 2"/>
          <p:cNvSpPr>
            <a:spLocks noChangeArrowheads="1"/>
          </p:cNvSpPr>
          <p:nvPr/>
        </p:nvSpPr>
        <p:spPr bwMode="auto">
          <a:xfrm>
            <a:off x="0" y="0"/>
            <a:ext cx="9144000" cy="1066800"/>
          </a:xfrm>
          <a:prstGeom prst="rect">
            <a:avLst/>
          </a:prstGeom>
          <a:solidFill>
            <a:schemeClr val="tx1"/>
          </a:solidFill>
          <a:ln w="9525">
            <a:noFill/>
            <a:miter lim="800000"/>
            <a:headEnd/>
            <a:tailEnd/>
          </a:ln>
        </p:spPr>
        <p:txBody>
          <a:bodyPr wrap="none" anchor="ctr"/>
          <a:lstStyle/>
          <a:p>
            <a:endParaRPr lang="en-US"/>
          </a:p>
        </p:txBody>
      </p:sp>
      <p:pic>
        <p:nvPicPr>
          <p:cNvPr id="10353" name="Picture 3" descr="dimero mas agua"/>
          <p:cNvPicPr>
            <a:picLocks noChangeAspect="1" noChangeArrowheads="1"/>
          </p:cNvPicPr>
          <p:nvPr/>
        </p:nvPicPr>
        <p:blipFill>
          <a:blip r:embed="rId5"/>
          <a:srcRect l="25012" t="20016" r="30014" b="12010"/>
          <a:stretch>
            <a:fillRect/>
          </a:stretch>
        </p:blipFill>
        <p:spPr bwMode="auto">
          <a:xfrm>
            <a:off x="46038" y="1143000"/>
            <a:ext cx="2316162" cy="2362200"/>
          </a:xfrm>
          <a:prstGeom prst="rect">
            <a:avLst/>
          </a:prstGeom>
          <a:noFill/>
          <a:ln w="9525">
            <a:noFill/>
            <a:miter lim="800000"/>
            <a:headEnd/>
            <a:tailEnd/>
          </a:ln>
        </p:spPr>
      </p:pic>
      <p:pic>
        <p:nvPicPr>
          <p:cNvPr id="10354" name="Picture 4" descr="scheme 1"/>
          <p:cNvPicPr>
            <a:picLocks noChangeAspect="1" noChangeArrowheads="1"/>
          </p:cNvPicPr>
          <p:nvPr/>
        </p:nvPicPr>
        <p:blipFill>
          <a:blip r:embed="rId6"/>
          <a:srcRect t="43060" b="39555"/>
          <a:stretch>
            <a:fillRect/>
          </a:stretch>
        </p:blipFill>
        <p:spPr bwMode="auto">
          <a:xfrm>
            <a:off x="2389188" y="1085850"/>
            <a:ext cx="5867400" cy="1352550"/>
          </a:xfrm>
          <a:prstGeom prst="rect">
            <a:avLst/>
          </a:prstGeom>
          <a:noFill/>
          <a:ln w="9525">
            <a:noFill/>
            <a:miter lim="800000"/>
            <a:headEnd/>
            <a:tailEnd/>
          </a:ln>
        </p:spPr>
      </p:pic>
      <p:sp>
        <p:nvSpPr>
          <p:cNvPr id="10355" name="Rectangle 5"/>
          <p:cNvSpPr>
            <a:spLocks noChangeArrowheads="1"/>
          </p:cNvSpPr>
          <p:nvPr/>
        </p:nvSpPr>
        <p:spPr bwMode="auto">
          <a:xfrm>
            <a:off x="0" y="3243263"/>
            <a:ext cx="9144000" cy="0"/>
          </a:xfrm>
          <a:prstGeom prst="rect">
            <a:avLst/>
          </a:prstGeom>
          <a:noFill/>
          <a:ln w="9525">
            <a:noFill/>
            <a:miter lim="800000"/>
            <a:headEnd/>
            <a:tailEnd/>
          </a:ln>
        </p:spPr>
        <p:txBody>
          <a:bodyPr wrap="none" anchor="ctr">
            <a:spAutoFit/>
          </a:bodyPr>
          <a:lstStyle/>
          <a:p>
            <a:endParaRPr lang="en-US"/>
          </a:p>
        </p:txBody>
      </p:sp>
      <p:graphicFrame>
        <p:nvGraphicFramePr>
          <p:cNvPr id="10349" name="Object 109"/>
          <p:cNvGraphicFramePr>
            <a:graphicFrameLocks noChangeAspect="1"/>
          </p:cNvGraphicFramePr>
          <p:nvPr/>
        </p:nvGraphicFramePr>
        <p:xfrm>
          <a:off x="1403350" y="5562600"/>
          <a:ext cx="6750050" cy="446088"/>
        </p:xfrm>
        <a:graphic>
          <a:graphicData uri="http://schemas.openxmlformats.org/presentationml/2006/ole">
            <p:oleObj spid="_x0000_s10349" name="Equation" r:id="rId7" imgW="6007100" imgH="393700" progId="Equation.DSMT4">
              <p:embed/>
            </p:oleObj>
          </a:graphicData>
        </a:graphic>
      </p:graphicFrame>
      <p:graphicFrame>
        <p:nvGraphicFramePr>
          <p:cNvPr id="10350" name="Object 110"/>
          <p:cNvGraphicFramePr>
            <a:graphicFrameLocks noChangeAspect="1"/>
          </p:cNvGraphicFramePr>
          <p:nvPr/>
        </p:nvGraphicFramePr>
        <p:xfrm>
          <a:off x="2971800" y="6100763"/>
          <a:ext cx="3792538" cy="452437"/>
        </p:xfrm>
        <a:graphic>
          <a:graphicData uri="http://schemas.openxmlformats.org/presentationml/2006/ole">
            <p:oleObj spid="_x0000_s10350" name="Equation" r:id="rId8" imgW="3403600" imgH="406400" progId="Equation.DSMT4">
              <p:embed/>
            </p:oleObj>
          </a:graphicData>
        </a:graphic>
      </p:graphicFrame>
      <p:sp>
        <p:nvSpPr>
          <p:cNvPr id="10356" name="Text Box 8"/>
          <p:cNvSpPr txBox="1">
            <a:spLocks noChangeArrowheads="1"/>
          </p:cNvSpPr>
          <p:nvPr/>
        </p:nvSpPr>
        <p:spPr bwMode="auto">
          <a:xfrm>
            <a:off x="0" y="6550025"/>
            <a:ext cx="4572000" cy="307975"/>
          </a:xfrm>
          <a:prstGeom prst="rect">
            <a:avLst/>
          </a:prstGeom>
          <a:noFill/>
          <a:ln w="9525">
            <a:noFill/>
            <a:miter lim="800000"/>
            <a:headEnd/>
            <a:tailEnd/>
          </a:ln>
        </p:spPr>
        <p:txBody>
          <a:bodyPr>
            <a:spAutoFit/>
          </a:bodyPr>
          <a:lstStyle/>
          <a:p>
            <a:r>
              <a:rPr lang="en-US" sz="1400" b="0">
                <a:solidFill>
                  <a:srgbClr val="0000FF"/>
                </a:solidFill>
              </a:rPr>
              <a:t>Guzman </a:t>
            </a:r>
            <a:r>
              <a:rPr lang="en-US" sz="1400" b="0" i="1">
                <a:solidFill>
                  <a:srgbClr val="0000FF"/>
                </a:solidFill>
              </a:rPr>
              <a:t>et al.</a:t>
            </a:r>
            <a:r>
              <a:rPr lang="en-US" sz="1400" b="0">
                <a:solidFill>
                  <a:srgbClr val="0000FF"/>
                </a:solidFill>
              </a:rPr>
              <a:t> (2006) </a:t>
            </a:r>
            <a:r>
              <a:rPr lang="en-US" sz="1400" b="0" i="1">
                <a:solidFill>
                  <a:srgbClr val="0000FF"/>
                </a:solidFill>
              </a:rPr>
              <a:t>J. Phys. Chem. A</a:t>
            </a:r>
            <a:r>
              <a:rPr lang="en-US" sz="1400" b="0">
                <a:solidFill>
                  <a:srgbClr val="0000FF"/>
                </a:solidFill>
              </a:rPr>
              <a:t>, 110, </a:t>
            </a:r>
            <a:r>
              <a:rPr lang="en-US" sz="1400" b="0" i="1">
                <a:solidFill>
                  <a:srgbClr val="0000FF"/>
                </a:solidFill>
              </a:rPr>
              <a:t>931</a:t>
            </a:r>
          </a:p>
        </p:txBody>
      </p:sp>
      <p:sp>
        <p:nvSpPr>
          <p:cNvPr id="10357" name="Rectangle 10"/>
          <p:cNvSpPr>
            <a:spLocks noChangeArrowheads="1"/>
          </p:cNvSpPr>
          <p:nvPr/>
        </p:nvSpPr>
        <p:spPr bwMode="auto">
          <a:xfrm>
            <a:off x="0" y="990600"/>
            <a:ext cx="9144000" cy="76200"/>
          </a:xfrm>
          <a:prstGeom prst="rect">
            <a:avLst/>
          </a:prstGeom>
          <a:solidFill>
            <a:srgbClr val="002060"/>
          </a:solidFill>
          <a:ln w="9525">
            <a:solidFill>
              <a:schemeClr val="tx1"/>
            </a:solidFill>
            <a:miter lim="800000"/>
            <a:headEnd/>
            <a:tailEnd/>
          </a:ln>
        </p:spPr>
        <p:txBody>
          <a:bodyPr wrap="none" anchor="ctr"/>
          <a:lstStyle/>
          <a:p>
            <a:pPr algn="ctr"/>
            <a:endParaRPr lang="en-US" sz="1800" b="0">
              <a:solidFill>
                <a:srgbClr val="A50021"/>
              </a:solidFill>
            </a:endParaRPr>
          </a:p>
        </p:txBody>
      </p:sp>
      <p:sp>
        <p:nvSpPr>
          <p:cNvPr id="10358" name="Rectangle 9"/>
          <p:cNvSpPr>
            <a:spLocks noChangeArrowheads="1"/>
          </p:cNvSpPr>
          <p:nvPr/>
        </p:nvSpPr>
        <p:spPr bwMode="auto">
          <a:xfrm>
            <a:off x="914400" y="0"/>
            <a:ext cx="8229600" cy="1066800"/>
          </a:xfrm>
          <a:prstGeom prst="rect">
            <a:avLst/>
          </a:prstGeom>
          <a:noFill/>
          <a:ln w="9525">
            <a:noFill/>
            <a:miter lim="800000"/>
            <a:headEnd/>
            <a:tailEnd/>
          </a:ln>
        </p:spPr>
        <p:txBody>
          <a:bodyPr anchor="ctr"/>
          <a:lstStyle/>
          <a:p>
            <a:pPr algn="ctr"/>
            <a:r>
              <a:rPr lang="en-US" altLang="ko-KR" sz="2800">
                <a:solidFill>
                  <a:schemeClr val="bg1"/>
                </a:solidFill>
                <a:ea typeface="굴림"/>
                <a:cs typeface="굴림"/>
              </a:rPr>
              <a:t>Photogeneration of Distant Radical Pairs in Frozen Pyruvic Acid Solutions</a:t>
            </a:r>
          </a:p>
        </p:txBody>
      </p:sp>
      <p:sp>
        <p:nvSpPr>
          <p:cNvPr id="10359" name="Date Placeholder 3"/>
          <p:cNvSpPr txBox="1">
            <a:spLocks noGrp="1"/>
          </p:cNvSpPr>
          <p:nvPr/>
        </p:nvSpPr>
        <p:spPr bwMode="auto">
          <a:xfrm>
            <a:off x="7086600" y="6553200"/>
            <a:ext cx="1981200" cy="533400"/>
          </a:xfrm>
          <a:prstGeom prst="rect">
            <a:avLst/>
          </a:prstGeom>
          <a:noFill/>
          <a:ln w="9525">
            <a:noFill/>
            <a:miter lim="800000"/>
            <a:headEnd/>
            <a:tailEnd/>
          </a:ln>
        </p:spPr>
        <p:txBody>
          <a:bodyPr lIns="101882" tIns="50941" rIns="101882" bIns="50941"/>
          <a:lstStyle/>
          <a:p>
            <a:pPr defTabSz="1019175"/>
            <a:r>
              <a:rPr lang="en-US" b="0" i="1">
                <a:latin typeface="Times New Roman" pitchFamily="18" charset="0"/>
              </a:rPr>
              <a:t>www.guzmanlab.com</a:t>
            </a:r>
          </a:p>
        </p:txBody>
      </p:sp>
      <p:pic>
        <p:nvPicPr>
          <p:cNvPr id="10360" name="Picture 19" descr="http://www.wildcataquatics.org/kywa/UserFiles/Image/uk%20black_blue%20image.jpg"/>
          <p:cNvPicPr>
            <a:picLocks noChangeAspect="1" noChangeArrowheads="1"/>
          </p:cNvPicPr>
          <p:nvPr/>
        </p:nvPicPr>
        <p:blipFill>
          <a:blip r:embed="rId9"/>
          <a:srcRect/>
          <a:stretch>
            <a:fillRect/>
          </a:stretch>
        </p:blipFill>
        <p:spPr bwMode="auto">
          <a:xfrm>
            <a:off x="76200" y="76200"/>
            <a:ext cx="782638" cy="525463"/>
          </a:xfrm>
          <a:prstGeom prst="rect">
            <a:avLst/>
          </a:prstGeom>
          <a:noFill/>
          <a:ln w="9525">
            <a:noFill/>
            <a:miter lim="800000"/>
            <a:headEnd/>
            <a:tailEnd/>
          </a:ln>
        </p:spPr>
      </p:pic>
      <p:sp>
        <p:nvSpPr>
          <p:cNvPr id="13" name="Rectangle 13"/>
          <p:cNvSpPr>
            <a:spLocks noChangeArrowheads="1"/>
          </p:cNvSpPr>
          <p:nvPr/>
        </p:nvSpPr>
        <p:spPr bwMode="auto">
          <a:xfrm>
            <a:off x="1600200" y="2895600"/>
            <a:ext cx="7467600" cy="369888"/>
          </a:xfrm>
          <a:prstGeom prst="rect">
            <a:avLst/>
          </a:prstGeom>
          <a:noFill/>
          <a:ln w="19050">
            <a:solidFill>
              <a:srgbClr val="0000FF"/>
            </a:solidFill>
            <a:miter lim="800000"/>
            <a:headEnd/>
            <a:tailEnd/>
          </a:ln>
          <a:effectLst/>
          <a:extLst>
            <a:ext uri="{909E8E84-426E-40DD-AFC4-6F175D3DCCD1}"/>
            <a:ext uri="{AF507438-7753-43E0-B8FC-AC1667EBCBE1}"/>
          </a:extLst>
        </p:spPr>
        <p:txBody>
          <a:bodyPr>
            <a:spAutoFit/>
          </a:bodyPr>
          <a:lstStyle/>
          <a:p>
            <a:pPr algn="ctr" eaLnBrk="0" hangingPunct="0">
              <a:defRPr/>
            </a:pPr>
            <a:r>
              <a:rPr lang="en-US" sz="1800" b="0" dirty="0">
                <a:latin typeface="+mn-lt"/>
                <a:cs typeface="Arial" pitchFamily="34" charset="0"/>
              </a:rPr>
              <a:t>Evolution of CO</a:t>
            </a:r>
            <a:r>
              <a:rPr lang="en-US" sz="1800" b="0" baseline="-25000" dirty="0">
                <a:latin typeface="+mn-lt"/>
                <a:cs typeface="Arial" pitchFamily="34" charset="0"/>
              </a:rPr>
              <a:t>2</a:t>
            </a:r>
            <a:r>
              <a:rPr lang="en-US" sz="1800" b="0" dirty="0">
                <a:latin typeface="+mn-lt"/>
                <a:cs typeface="Arial" pitchFamily="34" charset="0"/>
              </a:rPr>
              <a:t> during the 313 nm photolysis of frozen PA solutions</a:t>
            </a:r>
          </a:p>
        </p:txBody>
      </p:sp>
      <p:graphicFrame>
        <p:nvGraphicFramePr>
          <p:cNvPr id="10351" name="Object 111"/>
          <p:cNvGraphicFramePr>
            <a:graphicFrameLocks noChangeAspect="1"/>
          </p:cNvGraphicFramePr>
          <p:nvPr/>
        </p:nvGraphicFramePr>
        <p:xfrm>
          <a:off x="2895600" y="3286125"/>
          <a:ext cx="3581400" cy="2276475"/>
        </p:xfrm>
        <a:graphic>
          <a:graphicData uri="http://schemas.openxmlformats.org/presentationml/2006/ole">
            <p:oleObj spid="_x0000_s10351" name="SPW 8.0 Graph" r:id="rId10" imgW="6805879" imgH="4326026" progId="SigmaPlotGraphicObject.9">
              <p:embed/>
            </p:oleObj>
          </a:graphicData>
        </a:graphic>
      </p:graphicFrame>
      <p:sp>
        <p:nvSpPr>
          <p:cNvPr id="10362" name="Rectangle 13"/>
          <p:cNvSpPr>
            <a:spLocks noChangeArrowheads="1"/>
          </p:cNvSpPr>
          <p:nvPr/>
        </p:nvSpPr>
        <p:spPr bwMode="auto">
          <a:xfrm>
            <a:off x="2362200" y="2265363"/>
            <a:ext cx="5715000" cy="554037"/>
          </a:xfrm>
          <a:prstGeom prst="rect">
            <a:avLst/>
          </a:prstGeom>
          <a:noFill/>
          <a:ln w="9525">
            <a:noFill/>
            <a:miter lim="800000"/>
            <a:headEnd/>
            <a:tailEnd/>
          </a:ln>
        </p:spPr>
        <p:txBody>
          <a:bodyPr>
            <a:spAutoFit/>
          </a:bodyPr>
          <a:lstStyle/>
          <a:p>
            <a:pPr algn="r"/>
            <a:r>
              <a:rPr lang="sv-SE" b="0"/>
              <a:t>Recombination?</a:t>
            </a:r>
          </a:p>
          <a:p>
            <a:pPr algn="r"/>
            <a:r>
              <a:rPr lang="sv-SE" sz="1400" b="0">
                <a:solidFill>
                  <a:srgbClr val="0000FF"/>
                </a:solidFill>
              </a:rPr>
              <a:t>Ruzicka at al. (2005) </a:t>
            </a:r>
            <a:r>
              <a:rPr lang="sv-SE" sz="1400" b="0" i="1">
                <a:solidFill>
                  <a:srgbClr val="0000FF"/>
                </a:solidFill>
              </a:rPr>
              <a:t>J. Phys. Chem. B</a:t>
            </a:r>
            <a:r>
              <a:rPr lang="sv-SE" sz="1400" b="0">
                <a:solidFill>
                  <a:srgbClr val="0000FF"/>
                </a:solidFill>
              </a:rPr>
              <a:t>, 109, </a:t>
            </a:r>
            <a:r>
              <a:rPr lang="sv-SE" sz="1400" b="0" i="1">
                <a:solidFill>
                  <a:srgbClr val="0000FF"/>
                </a:solidFill>
              </a:rPr>
              <a:t>9346</a:t>
            </a:r>
            <a:endParaRPr lang="en-US" sz="1400" b="0" i="1">
              <a:solidFill>
                <a:srgbClr val="0000FF"/>
              </a:solidFill>
            </a:endParaRPr>
          </a:p>
        </p:txBody>
      </p:sp>
    </p:spTree>
    <p:custDataLst>
      <p:tags r:id="rId2"/>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1.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29676</TotalTime>
  <Words>1329</Words>
  <Application>Microsoft Office PowerPoint</Application>
  <PresentationFormat>On-screen Show (4:3)</PresentationFormat>
  <Paragraphs>240</Paragraphs>
  <Slides>25</Slides>
  <Notes>22</Notes>
  <HiddenSlides>0</HiddenSlides>
  <MMClips>0</MMClips>
  <ScaleCrop>false</ScaleCrop>
  <HeadingPairs>
    <vt:vector size="8" baseType="variant">
      <vt:variant>
        <vt:lpstr>Fonts Used</vt:lpstr>
      </vt:variant>
      <vt:variant>
        <vt:i4>14</vt:i4>
      </vt:variant>
      <vt:variant>
        <vt:lpstr>Design Template</vt:lpstr>
      </vt:variant>
      <vt:variant>
        <vt:i4>1</vt:i4>
      </vt:variant>
      <vt:variant>
        <vt:lpstr>Embedded OLE Servers</vt:lpstr>
      </vt:variant>
      <vt:variant>
        <vt:i4>4</vt:i4>
      </vt:variant>
      <vt:variant>
        <vt:lpstr>Slide Titles</vt:lpstr>
      </vt:variant>
      <vt:variant>
        <vt:i4>25</vt:i4>
      </vt:variant>
    </vt:vector>
  </HeadingPairs>
  <TitlesOfParts>
    <vt:vector size="44" baseType="lpstr">
      <vt:lpstr>Arial</vt:lpstr>
      <vt:lpstr>굴림</vt:lpstr>
      <vt:lpstr>Batang</vt:lpstr>
      <vt:lpstr>Times New Roman</vt:lpstr>
      <vt:lpstr>Arial Black</vt:lpstr>
      <vt:lpstr>Symbol</vt:lpstr>
      <vt:lpstr>Wingdings</vt:lpstr>
      <vt:lpstr>Verdana</vt:lpstr>
      <vt:lpstr>Euclid Extra</vt:lpstr>
      <vt:lpstr>Euclid Symbol</vt:lpstr>
      <vt:lpstr>Euclid Math Two</vt:lpstr>
      <vt:lpstr>HGｺﾞｼｯｸM</vt:lpstr>
      <vt:lpstr>Garamond</vt:lpstr>
      <vt:lpstr>Euclid Math One</vt:lpstr>
      <vt:lpstr>Default Design</vt:lpstr>
      <vt:lpstr>CS ChemDraw Drawing</vt:lpstr>
      <vt:lpstr>Equation</vt:lpstr>
      <vt:lpstr>SPW 8.0 Graph</vt:lpstr>
      <vt:lpstr>SPW 10.0 Graph</vt:lpstr>
      <vt:lpstr>Third Workshop on Air-Ice Chemical Interactions  Columbia University, New York, June 6, 2011</vt:lpstr>
      <vt:lpstr>Slide 2</vt:lpstr>
      <vt:lpstr>Slide 3</vt:lpstr>
      <vt:lpstr>Organic Chromophores?</vt:lpstr>
      <vt:lpstr>Frozen Aqueous Solutions</vt:lpstr>
      <vt:lpstr>Aerosol-like Conditions</vt:lpstr>
      <vt:lpstr>Frozen Aqueous Pyruvic Acid Solutions:</vt:lpstr>
      <vt:lpstr>Slide 8</vt:lpstr>
      <vt:lpstr>Slide 9</vt:lpstr>
      <vt:lpstr>Photochemistry of Pyruvic Acid in Ice</vt:lpstr>
      <vt:lpstr>Post-irradiation CO2 Release</vt:lpstr>
      <vt:lpstr>Activation Energy (Ea,D) for Thermal CO2 Release of Species D</vt:lpstr>
      <vt:lpstr>Slide 13</vt:lpstr>
      <vt:lpstr>Slide 14</vt:lpstr>
      <vt:lpstr>Quantum Yields for the Overall CO2 Production in Fluid and Frozen Solutions</vt:lpstr>
      <vt:lpstr>Slide 16</vt:lpstr>
      <vt:lpstr>Slide 17</vt:lpstr>
      <vt:lpstr>Slide 18</vt:lpstr>
      <vt:lpstr>Conclusions</vt:lpstr>
      <vt:lpstr>Acknowledgments</vt:lpstr>
      <vt:lpstr>Slide 21</vt:lpstr>
      <vt:lpstr>Slide 22</vt:lpstr>
      <vt:lpstr>Slide 23</vt:lpstr>
      <vt:lpstr>CO2(g) released during irradiation of frozen, deareated aqueous PA (100 mM) doped with TEMPO at 253 K. (▲) without TEMPO; (▼) [TEMPO] = 0.25 mM; (●) [TEMPO] = 1.00 mM; (■) [TEMPO] = 2.40 mM </vt:lpstr>
      <vt:lpstr>Quantum Yields for the overall CO2 production in frozen solutions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Marcelo Guzman</dc:creator>
  <cp:lastModifiedBy>Marcelo</cp:lastModifiedBy>
  <cp:revision>1718</cp:revision>
  <cp:lastPrinted>2004-11-12T21:46:23Z</cp:lastPrinted>
  <dcterms:created xsi:type="dcterms:W3CDTF">2003-09-30T17:24:02Z</dcterms:created>
  <dcterms:modified xsi:type="dcterms:W3CDTF">2011-06-06T03:55:53Z</dcterms:modified>
</cp:coreProperties>
</file>